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14"/>
  </p:notesMasterIdLst>
  <p:sldIdLst>
    <p:sldId id="272" r:id="rId2"/>
    <p:sldId id="257" r:id="rId3"/>
    <p:sldId id="258" r:id="rId4"/>
    <p:sldId id="259" r:id="rId5"/>
    <p:sldId id="260" r:id="rId6"/>
    <p:sldId id="261" r:id="rId7"/>
    <p:sldId id="262" r:id="rId8"/>
    <p:sldId id="267" r:id="rId9"/>
    <p:sldId id="268" r:id="rId10"/>
    <p:sldId id="269" r:id="rId11"/>
    <p:sldId id="270" r:id="rId12"/>
    <p:sldId id="271" r:id="rId13"/>
  </p:sldIdLst>
  <p:sldSz cx="12192000" cy="6858000"/>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PE"/>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0E06D4-DB6A-4A5A-A652-B54B1131F412}" type="datetimeFigureOut">
              <a:rPr lang="es-PE" smtClean="0"/>
              <a:t>23/08/2020</a:t>
            </a:fld>
            <a:endParaRPr lang="es-PE"/>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PE"/>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PE"/>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8F78A4-E4AA-44AF-BB62-F856216108F6}" type="slidenum">
              <a:rPr lang="es-PE" smtClean="0"/>
              <a:t>‹Nº›</a:t>
            </a:fld>
            <a:endParaRPr lang="es-PE"/>
          </a:p>
        </p:txBody>
      </p:sp>
    </p:spTree>
    <p:extLst>
      <p:ext uri="{BB962C8B-B14F-4D97-AF65-F5344CB8AC3E}">
        <p14:creationId xmlns:p14="http://schemas.microsoft.com/office/powerpoint/2010/main" val="35455690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2641" name="Rectangle 2"/>
          <p:cNvSpPr>
            <a:spLocks noGrp="1" noRot="1" noChangeAspect="1" noChangeArrowheads="1" noTextEdit="1"/>
          </p:cNvSpPr>
          <p:nvPr>
            <p:ph type="sldImg"/>
          </p:nvPr>
        </p:nvSpPr>
        <p:spPr>
          <a:xfrm>
            <a:off x="101600" y="750888"/>
            <a:ext cx="6594475" cy="3709987"/>
          </a:xfrm>
          <a:ln cap="flat">
            <a:solidFill>
              <a:schemeClr val="tx1"/>
            </a:solidFill>
          </a:ln>
        </p:spPr>
      </p:sp>
      <p:sp>
        <p:nvSpPr>
          <p:cNvPr id="752642" name="Rectangle 3"/>
          <p:cNvSpPr>
            <a:spLocks noGrp="1" noChangeArrowheads="1"/>
          </p:cNvSpPr>
          <p:nvPr>
            <p:ph type="body" idx="1"/>
          </p:nvPr>
        </p:nvSpPr>
        <p:spPr>
          <a:xfrm>
            <a:off x="906357" y="4718600"/>
            <a:ext cx="4984962" cy="4179184"/>
          </a:xfrm>
          <a:noFill/>
          <a:ln/>
        </p:spPr>
        <p:txBody>
          <a:bodyPr lIns="90488" tIns="44450" rIns="90488" bIns="44450"/>
          <a:lstStyle/>
          <a:p>
            <a:pPr eaLnBrk="1" hangingPunct="1"/>
            <a:endParaRPr lang="en-US"/>
          </a:p>
        </p:txBody>
      </p:sp>
    </p:spTree>
    <p:extLst>
      <p:ext uri="{BB962C8B-B14F-4D97-AF65-F5344CB8AC3E}">
        <p14:creationId xmlns:p14="http://schemas.microsoft.com/office/powerpoint/2010/main" val="22164013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2641" name="Rectangle 2"/>
          <p:cNvSpPr>
            <a:spLocks noGrp="1" noRot="1" noChangeAspect="1" noChangeArrowheads="1" noTextEdit="1"/>
          </p:cNvSpPr>
          <p:nvPr>
            <p:ph type="sldImg"/>
          </p:nvPr>
        </p:nvSpPr>
        <p:spPr>
          <a:xfrm>
            <a:off x="101600" y="750888"/>
            <a:ext cx="6594475" cy="3709987"/>
          </a:xfrm>
          <a:ln cap="flat">
            <a:solidFill>
              <a:schemeClr val="tx1"/>
            </a:solidFill>
          </a:ln>
        </p:spPr>
      </p:sp>
      <p:sp>
        <p:nvSpPr>
          <p:cNvPr id="752642" name="Rectangle 3"/>
          <p:cNvSpPr>
            <a:spLocks noGrp="1" noChangeArrowheads="1"/>
          </p:cNvSpPr>
          <p:nvPr>
            <p:ph type="body" idx="1"/>
          </p:nvPr>
        </p:nvSpPr>
        <p:spPr>
          <a:xfrm>
            <a:off x="906357" y="4718600"/>
            <a:ext cx="4984962" cy="4179184"/>
          </a:xfrm>
          <a:noFill/>
          <a:ln/>
        </p:spPr>
        <p:txBody>
          <a:bodyPr lIns="90488" tIns="44450" rIns="90488" bIns="44450"/>
          <a:lstStyle/>
          <a:p>
            <a:pPr eaLnBrk="1" hangingPunct="1"/>
            <a:endParaRPr lang="en-US"/>
          </a:p>
        </p:txBody>
      </p:sp>
    </p:spTree>
    <p:extLst>
      <p:ext uri="{BB962C8B-B14F-4D97-AF65-F5344CB8AC3E}">
        <p14:creationId xmlns:p14="http://schemas.microsoft.com/office/powerpoint/2010/main" val="39393364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2641" name="Rectangle 2"/>
          <p:cNvSpPr>
            <a:spLocks noGrp="1" noRot="1" noChangeAspect="1" noChangeArrowheads="1" noTextEdit="1"/>
          </p:cNvSpPr>
          <p:nvPr>
            <p:ph type="sldImg"/>
          </p:nvPr>
        </p:nvSpPr>
        <p:spPr>
          <a:xfrm>
            <a:off x="101600" y="750888"/>
            <a:ext cx="6594475" cy="3709987"/>
          </a:xfrm>
          <a:ln cap="flat">
            <a:solidFill>
              <a:schemeClr val="tx1"/>
            </a:solidFill>
          </a:ln>
        </p:spPr>
      </p:sp>
      <p:sp>
        <p:nvSpPr>
          <p:cNvPr id="752642" name="Rectangle 3"/>
          <p:cNvSpPr>
            <a:spLocks noGrp="1" noChangeArrowheads="1"/>
          </p:cNvSpPr>
          <p:nvPr>
            <p:ph type="body" idx="1"/>
          </p:nvPr>
        </p:nvSpPr>
        <p:spPr>
          <a:xfrm>
            <a:off x="906357" y="4718600"/>
            <a:ext cx="4984962" cy="4179184"/>
          </a:xfrm>
          <a:noFill/>
          <a:ln/>
        </p:spPr>
        <p:txBody>
          <a:bodyPr lIns="90488" tIns="44450" rIns="90488" bIns="44450"/>
          <a:lstStyle/>
          <a:p>
            <a:pPr eaLnBrk="1" hangingPunct="1"/>
            <a:endParaRPr lang="en-US"/>
          </a:p>
        </p:txBody>
      </p:sp>
    </p:spTree>
    <p:extLst>
      <p:ext uri="{BB962C8B-B14F-4D97-AF65-F5344CB8AC3E}">
        <p14:creationId xmlns:p14="http://schemas.microsoft.com/office/powerpoint/2010/main" val="17651683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2641" name="Rectangle 2"/>
          <p:cNvSpPr>
            <a:spLocks noGrp="1" noRot="1" noChangeAspect="1" noChangeArrowheads="1" noTextEdit="1"/>
          </p:cNvSpPr>
          <p:nvPr>
            <p:ph type="sldImg"/>
          </p:nvPr>
        </p:nvSpPr>
        <p:spPr>
          <a:xfrm>
            <a:off x="101600" y="750888"/>
            <a:ext cx="6594475" cy="3709987"/>
          </a:xfrm>
          <a:ln cap="flat">
            <a:solidFill>
              <a:schemeClr val="tx1"/>
            </a:solidFill>
          </a:ln>
        </p:spPr>
      </p:sp>
      <p:sp>
        <p:nvSpPr>
          <p:cNvPr id="752642" name="Rectangle 3"/>
          <p:cNvSpPr>
            <a:spLocks noGrp="1" noChangeArrowheads="1"/>
          </p:cNvSpPr>
          <p:nvPr>
            <p:ph type="body" idx="1"/>
          </p:nvPr>
        </p:nvSpPr>
        <p:spPr>
          <a:xfrm>
            <a:off x="906357" y="4718600"/>
            <a:ext cx="4984962" cy="4179184"/>
          </a:xfrm>
          <a:noFill/>
          <a:ln/>
        </p:spPr>
        <p:txBody>
          <a:bodyPr lIns="90488" tIns="44450" rIns="90488" bIns="44450"/>
          <a:lstStyle/>
          <a:p>
            <a:pPr eaLnBrk="1" hangingPunct="1"/>
            <a:endParaRPr lang="en-US"/>
          </a:p>
        </p:txBody>
      </p:sp>
    </p:spTree>
    <p:extLst>
      <p:ext uri="{BB962C8B-B14F-4D97-AF65-F5344CB8AC3E}">
        <p14:creationId xmlns:p14="http://schemas.microsoft.com/office/powerpoint/2010/main" val="32141920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2641" name="Rectangle 2"/>
          <p:cNvSpPr>
            <a:spLocks noGrp="1" noRot="1" noChangeAspect="1" noChangeArrowheads="1" noTextEdit="1"/>
          </p:cNvSpPr>
          <p:nvPr>
            <p:ph type="sldImg"/>
          </p:nvPr>
        </p:nvSpPr>
        <p:spPr>
          <a:xfrm>
            <a:off x="101600" y="750888"/>
            <a:ext cx="6594475" cy="3709987"/>
          </a:xfrm>
          <a:ln cap="flat">
            <a:solidFill>
              <a:schemeClr val="tx1"/>
            </a:solidFill>
          </a:ln>
        </p:spPr>
      </p:sp>
      <p:sp>
        <p:nvSpPr>
          <p:cNvPr id="752642" name="Rectangle 3"/>
          <p:cNvSpPr>
            <a:spLocks noGrp="1" noChangeArrowheads="1"/>
          </p:cNvSpPr>
          <p:nvPr>
            <p:ph type="body" idx="1"/>
          </p:nvPr>
        </p:nvSpPr>
        <p:spPr>
          <a:xfrm>
            <a:off x="906357" y="4718600"/>
            <a:ext cx="4984962" cy="4179184"/>
          </a:xfrm>
          <a:noFill/>
          <a:ln/>
        </p:spPr>
        <p:txBody>
          <a:bodyPr lIns="90488" tIns="44450" rIns="90488" bIns="44450"/>
          <a:lstStyle/>
          <a:p>
            <a:pPr eaLnBrk="1" hangingPunct="1"/>
            <a:endParaRPr lang="en-US"/>
          </a:p>
        </p:txBody>
      </p:sp>
    </p:spTree>
    <p:extLst>
      <p:ext uri="{BB962C8B-B14F-4D97-AF65-F5344CB8AC3E}">
        <p14:creationId xmlns:p14="http://schemas.microsoft.com/office/powerpoint/2010/main" val="16025912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135814BF-04C6-4850-9319-3F59DA0B185C}" type="datetimeFigureOut">
              <a:rPr lang="es-PE" smtClean="0"/>
              <a:t>23/08/2020</a:t>
            </a:fld>
            <a:endParaRPr lang="es-PE"/>
          </a:p>
        </p:txBody>
      </p:sp>
      <p:sp>
        <p:nvSpPr>
          <p:cNvPr id="5" name="Footer Placeholder 4"/>
          <p:cNvSpPr>
            <a:spLocks noGrp="1"/>
          </p:cNvSpPr>
          <p:nvPr>
            <p:ph type="ftr" sz="quarter" idx="11"/>
          </p:nvPr>
        </p:nvSpPr>
        <p:spPr/>
        <p:txBody>
          <a:bodyPr/>
          <a:lstStyle/>
          <a:p>
            <a:endParaRPr lang="es-PE"/>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548EE847-0779-4152-8A0B-4DF9B16A69AE}" type="slidenum">
              <a:rPr lang="es-PE" smtClean="0"/>
              <a:t>‹Nº›</a:t>
            </a:fld>
            <a:endParaRPr lang="es-PE"/>
          </a:p>
        </p:txBody>
      </p:sp>
    </p:spTree>
    <p:extLst>
      <p:ext uri="{BB962C8B-B14F-4D97-AF65-F5344CB8AC3E}">
        <p14:creationId xmlns:p14="http://schemas.microsoft.com/office/powerpoint/2010/main" val="1401779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135814BF-04C6-4850-9319-3F59DA0B185C}" type="datetimeFigureOut">
              <a:rPr lang="es-PE" smtClean="0"/>
              <a:t>23/08/2020</a:t>
            </a:fld>
            <a:endParaRPr lang="es-PE"/>
          </a:p>
        </p:txBody>
      </p:sp>
      <p:sp>
        <p:nvSpPr>
          <p:cNvPr id="5" name="Footer Placeholder 4"/>
          <p:cNvSpPr>
            <a:spLocks noGrp="1"/>
          </p:cNvSpPr>
          <p:nvPr>
            <p:ph type="ftr" sz="quarter" idx="11"/>
          </p:nvPr>
        </p:nvSpPr>
        <p:spPr/>
        <p:txBody>
          <a:bodyPr/>
          <a:lstStyle/>
          <a:p>
            <a:endParaRPr lang="es-PE"/>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48EE847-0779-4152-8A0B-4DF9B16A69AE}" type="slidenum">
              <a:rPr lang="es-PE" smtClean="0"/>
              <a:t>‹Nº›</a:t>
            </a:fld>
            <a:endParaRPr lang="es-PE"/>
          </a:p>
        </p:txBody>
      </p:sp>
    </p:spTree>
    <p:extLst>
      <p:ext uri="{BB962C8B-B14F-4D97-AF65-F5344CB8AC3E}">
        <p14:creationId xmlns:p14="http://schemas.microsoft.com/office/powerpoint/2010/main" val="3499192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135814BF-04C6-4850-9319-3F59DA0B185C}" type="datetimeFigureOut">
              <a:rPr lang="es-PE" smtClean="0"/>
              <a:t>23/08/2020</a:t>
            </a:fld>
            <a:endParaRPr lang="es-PE"/>
          </a:p>
        </p:txBody>
      </p:sp>
      <p:sp>
        <p:nvSpPr>
          <p:cNvPr id="5" name="Footer Placeholder 4"/>
          <p:cNvSpPr>
            <a:spLocks noGrp="1"/>
          </p:cNvSpPr>
          <p:nvPr>
            <p:ph type="ftr" sz="quarter" idx="11"/>
          </p:nvPr>
        </p:nvSpPr>
        <p:spPr/>
        <p:txBody>
          <a:bodyPr/>
          <a:lstStyle/>
          <a:p>
            <a:endParaRPr lang="es-PE"/>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48EE847-0779-4152-8A0B-4DF9B16A69AE}" type="slidenum">
              <a:rPr lang="es-PE" smtClean="0"/>
              <a:t>‹Nº›</a:t>
            </a:fld>
            <a:endParaRPr lang="es-PE"/>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732087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135814BF-04C6-4850-9319-3F59DA0B185C}" type="datetimeFigureOut">
              <a:rPr lang="es-PE" smtClean="0"/>
              <a:t>23/08/2020</a:t>
            </a:fld>
            <a:endParaRPr lang="es-PE"/>
          </a:p>
        </p:txBody>
      </p:sp>
      <p:sp>
        <p:nvSpPr>
          <p:cNvPr id="6" name="Footer Placeholder 5"/>
          <p:cNvSpPr>
            <a:spLocks noGrp="1"/>
          </p:cNvSpPr>
          <p:nvPr>
            <p:ph type="ftr" sz="quarter" idx="11"/>
          </p:nvPr>
        </p:nvSpPr>
        <p:spPr/>
        <p:txBody>
          <a:bodyPr/>
          <a:lstStyle/>
          <a:p>
            <a:endParaRPr lang="es-PE"/>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48EE847-0779-4152-8A0B-4DF9B16A69AE}" type="slidenum">
              <a:rPr lang="es-PE" smtClean="0"/>
              <a:t>‹Nº›</a:t>
            </a:fld>
            <a:endParaRPr lang="es-PE"/>
          </a:p>
        </p:txBody>
      </p:sp>
    </p:spTree>
    <p:extLst>
      <p:ext uri="{BB962C8B-B14F-4D97-AF65-F5344CB8AC3E}">
        <p14:creationId xmlns:p14="http://schemas.microsoft.com/office/powerpoint/2010/main" val="19649603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135814BF-04C6-4850-9319-3F59DA0B185C}" type="datetimeFigureOut">
              <a:rPr lang="es-PE" smtClean="0"/>
              <a:t>23/08/2020</a:t>
            </a:fld>
            <a:endParaRPr lang="es-PE"/>
          </a:p>
        </p:txBody>
      </p:sp>
      <p:sp>
        <p:nvSpPr>
          <p:cNvPr id="6" name="Footer Placeholder 5"/>
          <p:cNvSpPr>
            <a:spLocks noGrp="1"/>
          </p:cNvSpPr>
          <p:nvPr>
            <p:ph type="ftr" sz="quarter" idx="11"/>
          </p:nvPr>
        </p:nvSpPr>
        <p:spPr/>
        <p:txBody>
          <a:bodyPr/>
          <a:lstStyle/>
          <a:p>
            <a:endParaRPr lang="es-PE"/>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48EE847-0779-4152-8A0B-4DF9B16A69AE}" type="slidenum">
              <a:rPr lang="es-PE" smtClean="0"/>
              <a:t>‹Nº›</a:t>
            </a:fld>
            <a:endParaRPr lang="es-PE"/>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929380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135814BF-04C6-4850-9319-3F59DA0B185C}" type="datetimeFigureOut">
              <a:rPr lang="es-PE" smtClean="0"/>
              <a:t>23/08/2020</a:t>
            </a:fld>
            <a:endParaRPr lang="es-PE"/>
          </a:p>
        </p:txBody>
      </p:sp>
      <p:sp>
        <p:nvSpPr>
          <p:cNvPr id="6" name="Footer Placeholder 5"/>
          <p:cNvSpPr>
            <a:spLocks noGrp="1"/>
          </p:cNvSpPr>
          <p:nvPr>
            <p:ph type="ftr" sz="quarter" idx="11"/>
          </p:nvPr>
        </p:nvSpPr>
        <p:spPr/>
        <p:txBody>
          <a:bodyPr/>
          <a:lstStyle/>
          <a:p>
            <a:endParaRPr lang="es-PE"/>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48EE847-0779-4152-8A0B-4DF9B16A69AE}" type="slidenum">
              <a:rPr lang="es-PE" smtClean="0"/>
              <a:t>‹Nº›</a:t>
            </a:fld>
            <a:endParaRPr lang="es-PE"/>
          </a:p>
        </p:txBody>
      </p:sp>
    </p:spTree>
    <p:extLst>
      <p:ext uri="{BB962C8B-B14F-4D97-AF65-F5344CB8AC3E}">
        <p14:creationId xmlns:p14="http://schemas.microsoft.com/office/powerpoint/2010/main" val="22860226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135814BF-04C6-4850-9319-3F59DA0B185C}" type="datetimeFigureOut">
              <a:rPr lang="es-PE" smtClean="0"/>
              <a:t>23/08/2020</a:t>
            </a:fld>
            <a:endParaRPr lang="es-PE"/>
          </a:p>
        </p:txBody>
      </p:sp>
      <p:sp>
        <p:nvSpPr>
          <p:cNvPr id="5" name="Footer Placeholder 4"/>
          <p:cNvSpPr>
            <a:spLocks noGrp="1"/>
          </p:cNvSpPr>
          <p:nvPr>
            <p:ph type="ftr" sz="quarter" idx="11"/>
          </p:nvPr>
        </p:nvSpPr>
        <p:spPr/>
        <p:txBody>
          <a:bodyPr/>
          <a:lstStyle/>
          <a:p>
            <a:endParaRPr lang="es-PE"/>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48EE847-0779-4152-8A0B-4DF9B16A69AE}" type="slidenum">
              <a:rPr lang="es-PE" smtClean="0"/>
              <a:t>‹Nº›</a:t>
            </a:fld>
            <a:endParaRPr lang="es-PE"/>
          </a:p>
        </p:txBody>
      </p:sp>
    </p:spTree>
    <p:extLst>
      <p:ext uri="{BB962C8B-B14F-4D97-AF65-F5344CB8AC3E}">
        <p14:creationId xmlns:p14="http://schemas.microsoft.com/office/powerpoint/2010/main" val="26783102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135814BF-04C6-4850-9319-3F59DA0B185C}" type="datetimeFigureOut">
              <a:rPr lang="es-PE" smtClean="0"/>
              <a:t>23/08/2020</a:t>
            </a:fld>
            <a:endParaRPr lang="es-PE"/>
          </a:p>
        </p:txBody>
      </p:sp>
      <p:sp>
        <p:nvSpPr>
          <p:cNvPr id="5" name="Footer Placeholder 4"/>
          <p:cNvSpPr>
            <a:spLocks noGrp="1"/>
          </p:cNvSpPr>
          <p:nvPr>
            <p:ph type="ftr" sz="quarter" idx="11"/>
          </p:nvPr>
        </p:nvSpPr>
        <p:spPr/>
        <p:txBody>
          <a:bodyPr/>
          <a:lstStyle/>
          <a:p>
            <a:endParaRPr lang="es-PE"/>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48EE847-0779-4152-8A0B-4DF9B16A69AE}" type="slidenum">
              <a:rPr lang="es-PE" smtClean="0"/>
              <a:t>‹Nº›</a:t>
            </a:fld>
            <a:endParaRPr lang="es-PE"/>
          </a:p>
        </p:txBody>
      </p:sp>
    </p:spTree>
    <p:extLst>
      <p:ext uri="{BB962C8B-B14F-4D97-AF65-F5344CB8AC3E}">
        <p14:creationId xmlns:p14="http://schemas.microsoft.com/office/powerpoint/2010/main" val="1773055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135814BF-04C6-4850-9319-3F59DA0B185C}" type="datetimeFigureOut">
              <a:rPr lang="es-PE" smtClean="0"/>
              <a:t>23/08/2020</a:t>
            </a:fld>
            <a:endParaRPr lang="es-PE"/>
          </a:p>
        </p:txBody>
      </p:sp>
      <p:sp>
        <p:nvSpPr>
          <p:cNvPr id="5" name="Footer Placeholder 4"/>
          <p:cNvSpPr>
            <a:spLocks noGrp="1"/>
          </p:cNvSpPr>
          <p:nvPr>
            <p:ph type="ftr" sz="quarter" idx="11"/>
          </p:nvPr>
        </p:nvSpPr>
        <p:spPr/>
        <p:txBody>
          <a:bodyPr/>
          <a:lstStyle/>
          <a:p>
            <a:endParaRPr lang="es-PE"/>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48EE847-0779-4152-8A0B-4DF9B16A69AE}" type="slidenum">
              <a:rPr lang="es-PE" smtClean="0"/>
              <a:t>‹Nº›</a:t>
            </a:fld>
            <a:endParaRPr lang="es-PE"/>
          </a:p>
        </p:txBody>
      </p:sp>
    </p:spTree>
    <p:extLst>
      <p:ext uri="{BB962C8B-B14F-4D97-AF65-F5344CB8AC3E}">
        <p14:creationId xmlns:p14="http://schemas.microsoft.com/office/powerpoint/2010/main" val="21795705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135814BF-04C6-4850-9319-3F59DA0B185C}" type="datetimeFigureOut">
              <a:rPr lang="es-PE" smtClean="0"/>
              <a:t>23/08/2020</a:t>
            </a:fld>
            <a:endParaRPr lang="es-PE"/>
          </a:p>
        </p:txBody>
      </p:sp>
      <p:sp>
        <p:nvSpPr>
          <p:cNvPr id="5" name="Footer Placeholder 4"/>
          <p:cNvSpPr>
            <a:spLocks noGrp="1"/>
          </p:cNvSpPr>
          <p:nvPr>
            <p:ph type="ftr" sz="quarter" idx="11"/>
          </p:nvPr>
        </p:nvSpPr>
        <p:spPr/>
        <p:txBody>
          <a:bodyPr/>
          <a:lstStyle/>
          <a:p>
            <a:endParaRPr lang="es-PE"/>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48EE847-0779-4152-8A0B-4DF9B16A69AE}" type="slidenum">
              <a:rPr lang="es-PE" smtClean="0"/>
              <a:t>‹Nº›</a:t>
            </a:fld>
            <a:endParaRPr lang="es-PE"/>
          </a:p>
        </p:txBody>
      </p:sp>
    </p:spTree>
    <p:extLst>
      <p:ext uri="{BB962C8B-B14F-4D97-AF65-F5344CB8AC3E}">
        <p14:creationId xmlns:p14="http://schemas.microsoft.com/office/powerpoint/2010/main" val="4107172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135814BF-04C6-4850-9319-3F59DA0B185C}" type="datetimeFigureOut">
              <a:rPr lang="es-PE" smtClean="0"/>
              <a:t>23/08/2020</a:t>
            </a:fld>
            <a:endParaRPr lang="es-PE"/>
          </a:p>
        </p:txBody>
      </p:sp>
      <p:sp>
        <p:nvSpPr>
          <p:cNvPr id="6" name="Footer Placeholder 5"/>
          <p:cNvSpPr>
            <a:spLocks noGrp="1"/>
          </p:cNvSpPr>
          <p:nvPr>
            <p:ph type="ftr" sz="quarter" idx="11"/>
          </p:nvPr>
        </p:nvSpPr>
        <p:spPr/>
        <p:txBody>
          <a:bodyPr/>
          <a:lstStyle/>
          <a:p>
            <a:endParaRPr lang="es-PE"/>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548EE847-0779-4152-8A0B-4DF9B16A69AE}" type="slidenum">
              <a:rPr lang="es-PE" smtClean="0"/>
              <a:t>‹Nº›</a:t>
            </a:fld>
            <a:endParaRPr lang="es-PE"/>
          </a:p>
        </p:txBody>
      </p:sp>
    </p:spTree>
    <p:extLst>
      <p:ext uri="{BB962C8B-B14F-4D97-AF65-F5344CB8AC3E}">
        <p14:creationId xmlns:p14="http://schemas.microsoft.com/office/powerpoint/2010/main" val="11712784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135814BF-04C6-4850-9319-3F59DA0B185C}" type="datetimeFigureOut">
              <a:rPr lang="es-PE" smtClean="0"/>
              <a:t>23/08/2020</a:t>
            </a:fld>
            <a:endParaRPr lang="es-PE"/>
          </a:p>
        </p:txBody>
      </p:sp>
      <p:sp>
        <p:nvSpPr>
          <p:cNvPr id="8" name="Footer Placeholder 7"/>
          <p:cNvSpPr>
            <a:spLocks noGrp="1"/>
          </p:cNvSpPr>
          <p:nvPr>
            <p:ph type="ftr" sz="quarter" idx="11"/>
          </p:nvPr>
        </p:nvSpPr>
        <p:spPr/>
        <p:txBody>
          <a:bodyPr/>
          <a:lstStyle/>
          <a:p>
            <a:endParaRPr lang="es-PE"/>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548EE847-0779-4152-8A0B-4DF9B16A69AE}" type="slidenum">
              <a:rPr lang="es-PE" smtClean="0"/>
              <a:t>‹Nº›</a:t>
            </a:fld>
            <a:endParaRPr lang="es-PE"/>
          </a:p>
        </p:txBody>
      </p:sp>
    </p:spTree>
    <p:extLst>
      <p:ext uri="{BB962C8B-B14F-4D97-AF65-F5344CB8AC3E}">
        <p14:creationId xmlns:p14="http://schemas.microsoft.com/office/powerpoint/2010/main" val="34125740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135814BF-04C6-4850-9319-3F59DA0B185C}" type="datetimeFigureOut">
              <a:rPr lang="es-PE" smtClean="0"/>
              <a:t>23/08/2020</a:t>
            </a:fld>
            <a:endParaRPr lang="es-PE"/>
          </a:p>
        </p:txBody>
      </p:sp>
      <p:sp>
        <p:nvSpPr>
          <p:cNvPr id="4" name="Footer Placeholder 3"/>
          <p:cNvSpPr>
            <a:spLocks noGrp="1"/>
          </p:cNvSpPr>
          <p:nvPr>
            <p:ph type="ftr" sz="quarter" idx="11"/>
          </p:nvPr>
        </p:nvSpPr>
        <p:spPr/>
        <p:txBody>
          <a:bodyPr/>
          <a:lstStyle/>
          <a:p>
            <a:endParaRPr lang="es-PE"/>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548EE847-0779-4152-8A0B-4DF9B16A69AE}" type="slidenum">
              <a:rPr lang="es-PE" smtClean="0"/>
              <a:t>‹Nº›</a:t>
            </a:fld>
            <a:endParaRPr lang="es-PE"/>
          </a:p>
        </p:txBody>
      </p:sp>
    </p:spTree>
    <p:extLst>
      <p:ext uri="{BB962C8B-B14F-4D97-AF65-F5344CB8AC3E}">
        <p14:creationId xmlns:p14="http://schemas.microsoft.com/office/powerpoint/2010/main" val="2830476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5814BF-04C6-4850-9319-3F59DA0B185C}" type="datetimeFigureOut">
              <a:rPr lang="es-PE" smtClean="0"/>
              <a:t>23/08/2020</a:t>
            </a:fld>
            <a:endParaRPr lang="es-PE"/>
          </a:p>
        </p:txBody>
      </p:sp>
      <p:sp>
        <p:nvSpPr>
          <p:cNvPr id="3" name="Footer Placeholder 2"/>
          <p:cNvSpPr>
            <a:spLocks noGrp="1"/>
          </p:cNvSpPr>
          <p:nvPr>
            <p:ph type="ftr" sz="quarter" idx="11"/>
          </p:nvPr>
        </p:nvSpPr>
        <p:spPr/>
        <p:txBody>
          <a:bodyPr/>
          <a:lstStyle/>
          <a:p>
            <a:endParaRPr lang="es-PE"/>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548EE847-0779-4152-8A0B-4DF9B16A69AE}" type="slidenum">
              <a:rPr lang="es-PE" smtClean="0"/>
              <a:t>‹Nº›</a:t>
            </a:fld>
            <a:endParaRPr lang="es-PE"/>
          </a:p>
        </p:txBody>
      </p:sp>
    </p:spTree>
    <p:extLst>
      <p:ext uri="{BB962C8B-B14F-4D97-AF65-F5344CB8AC3E}">
        <p14:creationId xmlns:p14="http://schemas.microsoft.com/office/powerpoint/2010/main" val="680056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135814BF-04C6-4850-9319-3F59DA0B185C}" type="datetimeFigureOut">
              <a:rPr lang="es-PE" smtClean="0"/>
              <a:t>23/08/2020</a:t>
            </a:fld>
            <a:endParaRPr lang="es-PE"/>
          </a:p>
        </p:txBody>
      </p:sp>
      <p:sp>
        <p:nvSpPr>
          <p:cNvPr id="6" name="Footer Placeholder 5"/>
          <p:cNvSpPr>
            <a:spLocks noGrp="1"/>
          </p:cNvSpPr>
          <p:nvPr>
            <p:ph type="ftr" sz="quarter" idx="11"/>
          </p:nvPr>
        </p:nvSpPr>
        <p:spPr/>
        <p:txBody>
          <a:bodyPr/>
          <a:lstStyle/>
          <a:p>
            <a:endParaRPr lang="es-PE"/>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48EE847-0779-4152-8A0B-4DF9B16A69AE}" type="slidenum">
              <a:rPr lang="es-PE" smtClean="0"/>
              <a:t>‹Nº›</a:t>
            </a:fld>
            <a:endParaRPr lang="es-PE"/>
          </a:p>
        </p:txBody>
      </p:sp>
    </p:spTree>
    <p:extLst>
      <p:ext uri="{BB962C8B-B14F-4D97-AF65-F5344CB8AC3E}">
        <p14:creationId xmlns:p14="http://schemas.microsoft.com/office/powerpoint/2010/main" val="25358430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135814BF-04C6-4850-9319-3F59DA0B185C}" type="datetimeFigureOut">
              <a:rPr lang="es-PE" smtClean="0"/>
              <a:t>23/08/2020</a:t>
            </a:fld>
            <a:endParaRPr lang="es-PE"/>
          </a:p>
        </p:txBody>
      </p:sp>
      <p:sp>
        <p:nvSpPr>
          <p:cNvPr id="6" name="Footer Placeholder 5"/>
          <p:cNvSpPr>
            <a:spLocks noGrp="1"/>
          </p:cNvSpPr>
          <p:nvPr>
            <p:ph type="ftr" sz="quarter" idx="11"/>
          </p:nvPr>
        </p:nvSpPr>
        <p:spPr/>
        <p:txBody>
          <a:bodyPr/>
          <a:lstStyle/>
          <a:p>
            <a:endParaRPr lang="es-PE"/>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48EE847-0779-4152-8A0B-4DF9B16A69AE}" type="slidenum">
              <a:rPr lang="es-PE" smtClean="0"/>
              <a:t>‹Nº›</a:t>
            </a:fld>
            <a:endParaRPr lang="es-PE"/>
          </a:p>
        </p:txBody>
      </p:sp>
    </p:spTree>
    <p:extLst>
      <p:ext uri="{BB962C8B-B14F-4D97-AF65-F5344CB8AC3E}">
        <p14:creationId xmlns:p14="http://schemas.microsoft.com/office/powerpoint/2010/main" val="38206106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135814BF-04C6-4850-9319-3F59DA0B185C}" type="datetimeFigureOut">
              <a:rPr lang="es-PE" smtClean="0"/>
              <a:t>23/08/2020</a:t>
            </a:fld>
            <a:endParaRPr lang="es-PE"/>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PE"/>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548EE847-0779-4152-8A0B-4DF9B16A69AE}" type="slidenum">
              <a:rPr lang="es-PE" smtClean="0"/>
              <a:t>‹Nº›</a:t>
            </a:fld>
            <a:endParaRPr lang="es-PE"/>
          </a:p>
        </p:txBody>
      </p:sp>
    </p:spTree>
    <p:extLst>
      <p:ext uri="{BB962C8B-B14F-4D97-AF65-F5344CB8AC3E}">
        <p14:creationId xmlns:p14="http://schemas.microsoft.com/office/powerpoint/2010/main" val="1848045223"/>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160172" y="1223492"/>
            <a:ext cx="10515600" cy="5211048"/>
          </a:xfrm>
        </p:spPr>
        <p:txBody>
          <a:bodyPr>
            <a:normAutofit/>
          </a:bodyPr>
          <a:lstStyle/>
          <a:p>
            <a:pPr marL="0" indent="0">
              <a:buNone/>
            </a:pPr>
            <a:r>
              <a:rPr lang="es-PE" b="1" dirty="0" smtClean="0"/>
              <a:t>TRABAJADORES ESPECIALMENTE PROTEGIDOS POR EL ESTADO</a:t>
            </a:r>
          </a:p>
          <a:p>
            <a:pPr marL="0" indent="0">
              <a:buNone/>
            </a:pPr>
            <a:endParaRPr lang="es-PE" b="1" dirty="0"/>
          </a:p>
          <a:p>
            <a:pPr marL="0" indent="0">
              <a:buNone/>
            </a:pPr>
            <a:r>
              <a:rPr lang="es-PE" b="1" dirty="0" smtClean="0"/>
              <a:t>COMPENSACION DE HORAS ADEUDADAS AL EMPLEADOR PRODUCTO DE LA APLICACION DE LA LICENCIA CON GOCE DE HABER (SECTOR PRIVADO)</a:t>
            </a:r>
          </a:p>
          <a:p>
            <a:pPr marL="0" indent="0">
              <a:buNone/>
            </a:pPr>
            <a:endParaRPr lang="es-PE" b="1" dirty="0"/>
          </a:p>
          <a:p>
            <a:pPr marL="0" indent="0">
              <a:buNone/>
            </a:pPr>
            <a:r>
              <a:rPr lang="es-PE" b="1" dirty="0" smtClean="0"/>
              <a:t>INTERMEDIACION Y TERCERIZACION</a:t>
            </a:r>
          </a:p>
          <a:p>
            <a:pPr marL="0" indent="0">
              <a:buNone/>
            </a:pPr>
            <a:endParaRPr lang="es-PE" b="1" dirty="0"/>
          </a:p>
          <a:p>
            <a:pPr marL="0" indent="0">
              <a:buNone/>
            </a:pPr>
            <a:r>
              <a:rPr lang="es-PE" b="1" dirty="0" smtClean="0"/>
              <a:t>TELETRABAJO</a:t>
            </a:r>
          </a:p>
          <a:p>
            <a:pPr marL="0" indent="0">
              <a:buNone/>
            </a:pPr>
            <a:endParaRPr lang="es-PE" b="1" dirty="0"/>
          </a:p>
          <a:p>
            <a:pPr marL="0" indent="0">
              <a:buNone/>
            </a:pPr>
            <a:r>
              <a:rPr lang="es-PE" b="1" dirty="0" smtClean="0"/>
              <a:t>TRABAJADOR EXTRANJERO</a:t>
            </a:r>
            <a:endParaRPr lang="es-PE" b="1" dirty="0"/>
          </a:p>
        </p:txBody>
      </p:sp>
    </p:spTree>
    <p:extLst>
      <p:ext uri="{BB962C8B-B14F-4D97-AF65-F5344CB8AC3E}">
        <p14:creationId xmlns:p14="http://schemas.microsoft.com/office/powerpoint/2010/main" val="32866198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ítulo 1"/>
          <p:cNvSpPr txBox="1">
            <a:spLocks/>
          </p:cNvSpPr>
          <p:nvPr/>
        </p:nvSpPr>
        <p:spPr>
          <a:xfrm>
            <a:off x="2151363" y="836712"/>
            <a:ext cx="7889274" cy="90350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s-PE" b="1" dirty="0"/>
          </a:p>
        </p:txBody>
      </p:sp>
      <p:sp>
        <p:nvSpPr>
          <p:cNvPr id="6" name="2 Marcador de contenido"/>
          <p:cNvSpPr txBox="1">
            <a:spLocks/>
          </p:cNvSpPr>
          <p:nvPr/>
        </p:nvSpPr>
        <p:spPr>
          <a:xfrm>
            <a:off x="1811037" y="1916832"/>
            <a:ext cx="8229600" cy="1944216"/>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endParaRPr lang="es-ES" dirty="0"/>
          </a:p>
        </p:txBody>
      </p:sp>
      <p:sp>
        <p:nvSpPr>
          <p:cNvPr id="7" name="Rectángulo: esquinas superiores, una redondeada y la otra cortada 6">
            <a:extLst>
              <a:ext uri="{FF2B5EF4-FFF2-40B4-BE49-F238E27FC236}">
                <a16:creationId xmlns:a16="http://schemas.microsoft.com/office/drawing/2014/main" xmlns="" id="{C33CAC5C-EBFB-43B2-8E6F-6A5F7129A4E0}"/>
              </a:ext>
            </a:extLst>
          </p:cNvPr>
          <p:cNvSpPr/>
          <p:nvPr/>
        </p:nvSpPr>
        <p:spPr>
          <a:xfrm>
            <a:off x="1081825" y="1196751"/>
            <a:ext cx="4780377" cy="5101017"/>
          </a:xfrm>
          <a:prstGeom prst="snipRound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200" b="1" dirty="0">
                <a:solidFill>
                  <a:schemeClr val="tx1"/>
                </a:solidFill>
              </a:rPr>
              <a:t>CAUSALES DE DESNATURALIZACION EN LA INTERMEDIACION LABORAL:</a:t>
            </a:r>
          </a:p>
          <a:p>
            <a:endParaRPr lang="es-ES" sz="1200" dirty="0">
              <a:solidFill>
                <a:schemeClr val="tx1"/>
              </a:solidFill>
            </a:endParaRPr>
          </a:p>
          <a:p>
            <a:pPr marL="171450" indent="-171450">
              <a:buFont typeface="Arial" panose="020B0604020202020204" pitchFamily="34" charset="0"/>
              <a:buChar char="•"/>
            </a:pPr>
            <a:r>
              <a:rPr lang="es-ES" sz="1200" dirty="0">
                <a:solidFill>
                  <a:schemeClr val="tx1"/>
                </a:solidFill>
              </a:rPr>
              <a:t>Para cubrir personal que se encuentre ejerciendo el derecho de huelga.</a:t>
            </a:r>
          </a:p>
          <a:p>
            <a:pPr marL="171450" indent="-171450">
              <a:buFont typeface="Arial" panose="020B0604020202020204" pitchFamily="34" charset="0"/>
              <a:buChar char="•"/>
            </a:pPr>
            <a:r>
              <a:rPr lang="es-ES" sz="1200" dirty="0">
                <a:solidFill>
                  <a:schemeClr val="tx1"/>
                </a:solidFill>
              </a:rPr>
              <a:t>Por no contar con carta fianza o por ser esta insuficiente.</a:t>
            </a:r>
          </a:p>
          <a:p>
            <a:pPr marL="171450" indent="-171450">
              <a:buFont typeface="Arial" panose="020B0604020202020204" pitchFamily="34" charset="0"/>
              <a:buChar char="•"/>
            </a:pPr>
            <a:r>
              <a:rPr lang="es-ES" sz="1200" dirty="0">
                <a:solidFill>
                  <a:schemeClr val="tx1"/>
                </a:solidFill>
              </a:rPr>
              <a:t>Por contratar a una empresa a la cual la autoridad administrativa no le ha otorgado autorización (no esta inscrita en el registro correspondiente).</a:t>
            </a:r>
          </a:p>
          <a:p>
            <a:pPr marL="171450" indent="-171450">
              <a:buFont typeface="Arial" panose="020B0604020202020204" pitchFamily="34" charset="0"/>
              <a:buChar char="•"/>
            </a:pPr>
            <a:r>
              <a:rPr lang="es-ES" sz="1200" dirty="0">
                <a:solidFill>
                  <a:schemeClr val="tx1"/>
                </a:solidFill>
              </a:rPr>
              <a:t>Por contratar a una empresa de servicios complementarios para que desarrolle actividades principales.</a:t>
            </a:r>
          </a:p>
          <a:p>
            <a:pPr marL="171450" indent="-171450">
              <a:buFont typeface="Arial" panose="020B0604020202020204" pitchFamily="34" charset="0"/>
              <a:buChar char="•"/>
            </a:pPr>
            <a:r>
              <a:rPr lang="es-ES" sz="1200" dirty="0">
                <a:solidFill>
                  <a:schemeClr val="tx1"/>
                </a:solidFill>
              </a:rPr>
              <a:t>Por contratar a una empresa de servicios temporales para que desarrolle actividades distintas a las de naturaleza ocasional o de suplencia.</a:t>
            </a:r>
          </a:p>
          <a:p>
            <a:pPr marL="171450" indent="-171450">
              <a:buFont typeface="Arial" panose="020B0604020202020204" pitchFamily="34" charset="0"/>
              <a:buChar char="•"/>
            </a:pPr>
            <a:r>
              <a:rPr lang="es-ES" sz="1200" dirty="0">
                <a:solidFill>
                  <a:schemeClr val="tx1"/>
                </a:solidFill>
              </a:rPr>
              <a:t>Por no fundamentar la contratación de naturaleza temporal, complementaria o especializada (causa objetiva de contratación insuficiente).</a:t>
            </a:r>
          </a:p>
        </p:txBody>
      </p:sp>
      <p:sp>
        <p:nvSpPr>
          <p:cNvPr id="8" name="Rectángulo: esquinas superiores, una redondeada y la otra cortada 7">
            <a:extLst>
              <a:ext uri="{FF2B5EF4-FFF2-40B4-BE49-F238E27FC236}">
                <a16:creationId xmlns:a16="http://schemas.microsoft.com/office/drawing/2014/main" xmlns="" id="{D7A792E2-8BEC-4E65-88ED-7928B0DD05BE}"/>
              </a:ext>
            </a:extLst>
          </p:cNvPr>
          <p:cNvSpPr/>
          <p:nvPr/>
        </p:nvSpPr>
        <p:spPr>
          <a:xfrm>
            <a:off x="5969760" y="1196752"/>
            <a:ext cx="4800089" cy="5101016"/>
          </a:xfrm>
          <a:prstGeom prst="snipRound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200" b="1" dirty="0">
                <a:solidFill>
                  <a:schemeClr val="tx1"/>
                </a:solidFill>
              </a:rPr>
              <a:t>CAUSALES DE DESNATURALIZACION EN LA TERCERIZACION LABORAL:</a:t>
            </a:r>
          </a:p>
          <a:p>
            <a:pPr marL="171450" indent="-171450">
              <a:buFont typeface="Arial" panose="020B0604020202020204" pitchFamily="34" charset="0"/>
              <a:buChar char="•"/>
            </a:pPr>
            <a:r>
              <a:rPr lang="es-ES" sz="1200" dirty="0">
                <a:solidFill>
                  <a:schemeClr val="tx1"/>
                </a:solidFill>
              </a:rPr>
              <a:t>Cuando se acredita una simulación, fraude u ocultamiento de un simple destaque de mano de obra a la empresa usuaria; ausencia de los recursos financieros, técnicos y materiales de la contratista; ausencia de servicios por cuenta propia; falta de autonomía de la contratista.</a:t>
            </a:r>
          </a:p>
          <a:p>
            <a:pPr marL="171450" indent="-171450">
              <a:buFont typeface="Arial" panose="020B0604020202020204" pitchFamily="34" charset="0"/>
              <a:buChar char="•"/>
            </a:pPr>
            <a:r>
              <a:rPr lang="es-ES" sz="1200" dirty="0">
                <a:solidFill>
                  <a:schemeClr val="tx1"/>
                </a:solidFill>
              </a:rPr>
              <a:t>Cuando existe sujeción del personal de la </a:t>
            </a:r>
            <a:r>
              <a:rPr lang="es-ES" sz="1200" dirty="0" err="1">
                <a:solidFill>
                  <a:schemeClr val="tx1"/>
                </a:solidFill>
              </a:rPr>
              <a:t>tercerizadora</a:t>
            </a:r>
            <a:r>
              <a:rPr lang="es-ES" sz="1200" dirty="0">
                <a:solidFill>
                  <a:schemeClr val="tx1"/>
                </a:solidFill>
              </a:rPr>
              <a:t> a jefes y supervisores de la principal.</a:t>
            </a:r>
          </a:p>
          <a:p>
            <a:pPr marL="171450" indent="-171450">
              <a:buFont typeface="Arial" panose="020B0604020202020204" pitchFamily="34" charset="0"/>
              <a:buChar char="•"/>
            </a:pPr>
            <a:r>
              <a:rPr lang="es-ES" sz="1200" dirty="0">
                <a:solidFill>
                  <a:schemeClr val="tx1"/>
                </a:solidFill>
              </a:rPr>
              <a:t>Cuando la empresa usuaria otorgue las condiciones de trabajo al personal de la </a:t>
            </a:r>
            <a:r>
              <a:rPr lang="es-ES" sz="1200" dirty="0" err="1">
                <a:solidFill>
                  <a:schemeClr val="tx1"/>
                </a:solidFill>
              </a:rPr>
              <a:t>tercerizadora</a:t>
            </a:r>
            <a:r>
              <a:rPr lang="es-ES" sz="1200" dirty="0">
                <a:solidFill>
                  <a:schemeClr val="tx1"/>
                </a:solidFill>
              </a:rPr>
              <a:t>.</a:t>
            </a:r>
          </a:p>
          <a:p>
            <a:pPr marL="171450" indent="-171450">
              <a:buFont typeface="Arial" panose="020B0604020202020204" pitchFamily="34" charset="0"/>
              <a:buChar char="•"/>
            </a:pPr>
            <a:r>
              <a:rPr lang="es-ES" sz="1200" dirty="0">
                <a:solidFill>
                  <a:schemeClr val="tx1"/>
                </a:solidFill>
              </a:rPr>
              <a:t>Cuando se acredite la mezcla de las actividades del trabajador destacado en la empresa usuaria.</a:t>
            </a:r>
          </a:p>
          <a:p>
            <a:pPr marL="171450" indent="-171450">
              <a:buFont typeface="Arial" panose="020B0604020202020204" pitchFamily="34" charset="0"/>
              <a:buChar char="•"/>
            </a:pPr>
            <a:r>
              <a:rPr lang="es-ES" sz="1200" dirty="0">
                <a:solidFill>
                  <a:schemeClr val="tx1"/>
                </a:solidFill>
              </a:rPr>
              <a:t>Cuando se acredite que no exista diferencia entre las actividades de la empresa </a:t>
            </a:r>
            <a:r>
              <a:rPr lang="es-ES" sz="1200" dirty="0" err="1">
                <a:solidFill>
                  <a:schemeClr val="tx1"/>
                </a:solidFill>
              </a:rPr>
              <a:t>tercerizadora</a:t>
            </a:r>
            <a:r>
              <a:rPr lang="es-ES" sz="1200" dirty="0">
                <a:solidFill>
                  <a:schemeClr val="tx1"/>
                </a:solidFill>
              </a:rPr>
              <a:t> con la usuaria.</a:t>
            </a:r>
          </a:p>
          <a:p>
            <a:pPr marL="171450" indent="-171450">
              <a:buFont typeface="Arial" panose="020B0604020202020204" pitchFamily="34" charset="0"/>
              <a:buChar char="•"/>
            </a:pPr>
            <a:r>
              <a:rPr lang="es-ES" sz="1200" dirty="0">
                <a:solidFill>
                  <a:schemeClr val="tx1"/>
                </a:solidFill>
              </a:rPr>
              <a:t>Cuando se acredite que los trabajadores de la </a:t>
            </a:r>
            <a:r>
              <a:rPr lang="es-ES" sz="1200" dirty="0" err="1">
                <a:solidFill>
                  <a:schemeClr val="tx1"/>
                </a:solidFill>
              </a:rPr>
              <a:t>tercerizadora</a:t>
            </a:r>
            <a:r>
              <a:rPr lang="es-ES" sz="1200" dirty="0">
                <a:solidFill>
                  <a:schemeClr val="tx1"/>
                </a:solidFill>
              </a:rPr>
              <a:t> gozan por igual de los beneficios de la principal y que estos son entregados por el empresa usuaria.</a:t>
            </a:r>
          </a:p>
        </p:txBody>
      </p:sp>
    </p:spTree>
    <p:extLst>
      <p:ext uri="{BB962C8B-B14F-4D97-AF65-F5344CB8AC3E}">
        <p14:creationId xmlns:p14="http://schemas.microsoft.com/office/powerpoint/2010/main" val="1207609482"/>
      </p:ext>
    </p:extLst>
  </p:cSld>
  <p:clrMapOvr>
    <a:masterClrMapping/>
  </p:clrMapOvr>
  <p:transition>
    <p:random/>
  </p:transition>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2 Marcador de contenido"/>
          <p:cNvSpPr txBox="1">
            <a:spLocks/>
          </p:cNvSpPr>
          <p:nvPr/>
        </p:nvSpPr>
        <p:spPr>
          <a:xfrm>
            <a:off x="1811037" y="1916832"/>
            <a:ext cx="8229600" cy="1944216"/>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endParaRPr lang="es-ES" dirty="0"/>
          </a:p>
        </p:txBody>
      </p:sp>
      <p:sp>
        <p:nvSpPr>
          <p:cNvPr id="2" name="Rectángulo: esquinas superiores cortadas 1">
            <a:extLst>
              <a:ext uri="{FF2B5EF4-FFF2-40B4-BE49-F238E27FC236}">
                <a16:creationId xmlns:a16="http://schemas.microsoft.com/office/drawing/2014/main" xmlns="" id="{D5A86881-383D-41D7-A35F-68499C603E76}"/>
              </a:ext>
            </a:extLst>
          </p:cNvPr>
          <p:cNvSpPr/>
          <p:nvPr/>
        </p:nvSpPr>
        <p:spPr>
          <a:xfrm>
            <a:off x="3696237" y="566670"/>
            <a:ext cx="4101808" cy="662848"/>
          </a:xfrm>
          <a:prstGeom prst="snip2SameRect">
            <a:avLst/>
          </a:prstGeom>
          <a:scene3d>
            <a:camera prst="orthographicFront"/>
            <a:lightRig rig="threePt" dir="t"/>
          </a:scene3d>
          <a:sp3d>
            <a:bevelT/>
          </a:sp3d>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s-PE" dirty="0">
                <a:solidFill>
                  <a:schemeClr val="tx1"/>
                </a:solidFill>
              </a:rPr>
              <a:t>TELETRABAJO</a:t>
            </a:r>
          </a:p>
          <a:p>
            <a:pPr algn="ctr"/>
            <a:r>
              <a:rPr lang="es-PE" sz="1100" dirty="0">
                <a:solidFill>
                  <a:schemeClr val="tx1"/>
                </a:solidFill>
              </a:rPr>
              <a:t>LEY. 30036</a:t>
            </a:r>
          </a:p>
        </p:txBody>
      </p:sp>
      <p:sp>
        <p:nvSpPr>
          <p:cNvPr id="7" name="Rectángulo: esquinas superiores cortadas 6">
            <a:extLst>
              <a:ext uri="{FF2B5EF4-FFF2-40B4-BE49-F238E27FC236}">
                <a16:creationId xmlns:a16="http://schemas.microsoft.com/office/drawing/2014/main" xmlns="" id="{ADCC9115-3B98-4304-89E9-D773E21F08F9}"/>
              </a:ext>
            </a:extLst>
          </p:cNvPr>
          <p:cNvSpPr/>
          <p:nvPr/>
        </p:nvSpPr>
        <p:spPr>
          <a:xfrm>
            <a:off x="1701862" y="1740214"/>
            <a:ext cx="8447949" cy="4694727"/>
          </a:xfrm>
          <a:prstGeom prst="snip2SameRect">
            <a:avLst/>
          </a:prstGeom>
          <a:scene3d>
            <a:camera prst="orthographicFront"/>
            <a:lightRig rig="threePt" dir="t"/>
          </a:scene3d>
          <a:sp3d>
            <a:bevelT/>
          </a:sp3d>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285750" indent="-285750" algn="just">
              <a:buFont typeface="Arial" panose="020B0604020202020204" pitchFamily="34" charset="0"/>
              <a:buChar char="•"/>
            </a:pPr>
            <a:r>
              <a:rPr lang="es-ES" sz="1300" dirty="0">
                <a:solidFill>
                  <a:schemeClr val="tx1"/>
                </a:solidFill>
              </a:rPr>
              <a:t>Es una modalidad especial que pertenece al régimen laboral privado donde no existe una presencia física del trabajador y mediante el cual este presta sus servicios a través de medios informáticos, de telecomunicaciones y análogos, que se caracteriza por la utilización de tecnologías de la información y las telecomunicaciones (TIC) y que se puede desarrollar tanto  en instituciones públicas y privadas.</a:t>
            </a:r>
          </a:p>
          <a:p>
            <a:pPr marL="285750" indent="-285750" algn="just">
              <a:buFont typeface="Arial" panose="020B0604020202020204" pitchFamily="34" charset="0"/>
              <a:buChar char="•"/>
            </a:pPr>
            <a:r>
              <a:rPr lang="es-PE" sz="1300" dirty="0">
                <a:solidFill>
                  <a:schemeClr val="tx1"/>
                </a:solidFill>
              </a:rPr>
              <a:t>Estos medios tecnológicos tienen que ser facilitados por el empleador de manera directa o mediante terceros.</a:t>
            </a:r>
          </a:p>
          <a:p>
            <a:pPr marL="285750" indent="-285750" algn="just">
              <a:buFont typeface="Arial" panose="020B0604020202020204" pitchFamily="34" charset="0"/>
              <a:buChar char="•"/>
            </a:pPr>
            <a:r>
              <a:rPr lang="es-ES" sz="1300" dirty="0">
                <a:solidFill>
                  <a:schemeClr val="tx1"/>
                </a:solidFill>
              </a:rPr>
              <a:t>Por razones debidamente sustentadas, el empleador puede variar la modalidad de prestación de servicios a la de teletrabajo, previo consentimiento del trabajador. El cambio de modalidad de prestación de servicios no afecta la naturaleza del vínculo laboral, la categoría, la remuneración y demás condiciones laborales, salvo a que se exime al trabajador de su asistencia al centro de trabajo. </a:t>
            </a:r>
          </a:p>
          <a:p>
            <a:pPr marL="285750" indent="-285750" algn="just">
              <a:buFont typeface="Arial" panose="020B0604020202020204" pitchFamily="34" charset="0"/>
              <a:buChar char="•"/>
            </a:pPr>
            <a:r>
              <a:rPr lang="es-PE" sz="1300" dirty="0">
                <a:solidFill>
                  <a:schemeClr val="tx1"/>
                </a:solidFill>
              </a:rPr>
              <a:t>En la prestación del servicios en caso se utilicen los medios tecnológicos de propiedad del trabajador (los cuales deben ser compensados por el empleador), se deberá de respetar la </a:t>
            </a:r>
            <a:r>
              <a:rPr lang="es-ES" sz="1300" dirty="0">
                <a:solidFill>
                  <a:schemeClr val="tx1"/>
                </a:solidFill>
              </a:rPr>
              <a:t>Intimidad, privacidad e inviolabilidad de las comunicaciones y documentos privados del teletrabajador.</a:t>
            </a:r>
          </a:p>
          <a:p>
            <a:pPr marL="285750" indent="-285750" algn="just">
              <a:buFont typeface="Arial" panose="020B0604020202020204" pitchFamily="34" charset="0"/>
              <a:buChar char="•"/>
            </a:pPr>
            <a:r>
              <a:rPr lang="es-ES" sz="1300" dirty="0">
                <a:solidFill>
                  <a:schemeClr val="tx1"/>
                </a:solidFill>
              </a:rPr>
              <a:t>También se deberá de otorgar una adecuada protección a la maternidad y el periodo de lactancia de la teletrabajadora.</a:t>
            </a:r>
          </a:p>
          <a:p>
            <a:pPr marL="285750" indent="-285750" algn="just">
              <a:buFont typeface="Arial" panose="020B0604020202020204" pitchFamily="34" charset="0"/>
              <a:buChar char="•"/>
            </a:pPr>
            <a:r>
              <a:rPr lang="es-ES" sz="1300" dirty="0">
                <a:solidFill>
                  <a:schemeClr val="tx1"/>
                </a:solidFill>
              </a:rPr>
              <a:t>También tienen derecho a que se les registre en el sistema de la seguridad social (</a:t>
            </a:r>
            <a:r>
              <a:rPr lang="es-ES" sz="1300" dirty="0" err="1">
                <a:solidFill>
                  <a:schemeClr val="tx1"/>
                </a:solidFill>
              </a:rPr>
              <a:t>Essalud</a:t>
            </a:r>
            <a:r>
              <a:rPr lang="es-ES" sz="1300" dirty="0">
                <a:solidFill>
                  <a:schemeClr val="tx1"/>
                </a:solidFill>
              </a:rPr>
              <a:t> y Pensiones).</a:t>
            </a:r>
          </a:p>
          <a:p>
            <a:pPr marL="285750" indent="-285750" algn="just">
              <a:buFont typeface="Arial" panose="020B0604020202020204" pitchFamily="34" charset="0"/>
              <a:buChar char="•"/>
            </a:pPr>
            <a:r>
              <a:rPr lang="es-PE" sz="1300" dirty="0">
                <a:solidFill>
                  <a:schemeClr val="tx1"/>
                </a:solidFill>
              </a:rPr>
              <a:t>Tienen derecho a que se les respete la Libertad Sindical y la Negociación Colectiva.</a:t>
            </a:r>
          </a:p>
        </p:txBody>
      </p:sp>
    </p:spTree>
    <p:extLst>
      <p:ext uri="{BB962C8B-B14F-4D97-AF65-F5344CB8AC3E}">
        <p14:creationId xmlns:p14="http://schemas.microsoft.com/office/powerpoint/2010/main" val="629510275"/>
      </p:ext>
    </p:extLst>
  </p:cSld>
  <p:clrMapOvr>
    <a:masterClrMapping/>
  </p:clrMapOvr>
  <p:transition>
    <p:rand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ítulo 1"/>
          <p:cNvSpPr txBox="1">
            <a:spLocks/>
          </p:cNvSpPr>
          <p:nvPr/>
        </p:nvSpPr>
        <p:spPr>
          <a:xfrm>
            <a:off x="2151363" y="836712"/>
            <a:ext cx="7889274" cy="90350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s-PE" b="1" dirty="0"/>
          </a:p>
        </p:txBody>
      </p:sp>
      <p:sp>
        <p:nvSpPr>
          <p:cNvPr id="2" name="Rectángulo: esquinas superiores, una redondeada y la otra cortada 1">
            <a:extLst>
              <a:ext uri="{FF2B5EF4-FFF2-40B4-BE49-F238E27FC236}">
                <a16:creationId xmlns:a16="http://schemas.microsoft.com/office/drawing/2014/main" xmlns="" id="{3C5D5674-63FB-4D27-845C-82881057164C}"/>
              </a:ext>
            </a:extLst>
          </p:cNvPr>
          <p:cNvSpPr/>
          <p:nvPr/>
        </p:nvSpPr>
        <p:spPr>
          <a:xfrm>
            <a:off x="3105554" y="437882"/>
            <a:ext cx="5255589" cy="850581"/>
          </a:xfrm>
          <a:prstGeom prst="snipRoundRect">
            <a:avLst/>
          </a:prstGeom>
          <a:solidFill>
            <a:schemeClr val="accent4">
              <a:lumMod val="20000"/>
              <a:lumOff val="80000"/>
            </a:schemeClr>
          </a:solidFill>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dirty="0">
                <a:solidFill>
                  <a:schemeClr val="tx1"/>
                </a:solidFill>
              </a:rPr>
              <a:t>CONTRATACION DE TRABAJADORES EXTRANJEROS</a:t>
            </a:r>
          </a:p>
          <a:p>
            <a:pPr algn="ctr"/>
            <a:r>
              <a:rPr lang="es-PE" sz="1200" dirty="0">
                <a:solidFill>
                  <a:schemeClr val="tx1"/>
                </a:solidFill>
              </a:rPr>
              <a:t>DS </a:t>
            </a:r>
            <a:r>
              <a:rPr lang="es-PE" sz="1200" dirty="0" err="1">
                <a:solidFill>
                  <a:schemeClr val="tx1"/>
                </a:solidFill>
              </a:rPr>
              <a:t>N°</a:t>
            </a:r>
            <a:r>
              <a:rPr lang="es-PE" sz="1200" dirty="0">
                <a:solidFill>
                  <a:schemeClr val="tx1"/>
                </a:solidFill>
              </a:rPr>
              <a:t> 008-2018-TR</a:t>
            </a:r>
          </a:p>
        </p:txBody>
      </p:sp>
      <p:sp>
        <p:nvSpPr>
          <p:cNvPr id="7" name="Rectángulo: esquinas superiores, una redondeada y la otra cortada 6">
            <a:extLst>
              <a:ext uri="{FF2B5EF4-FFF2-40B4-BE49-F238E27FC236}">
                <a16:creationId xmlns:a16="http://schemas.microsoft.com/office/drawing/2014/main" xmlns="" id="{E5360CE0-C1C4-4B4F-8EEB-D6B3313B5973}"/>
              </a:ext>
            </a:extLst>
          </p:cNvPr>
          <p:cNvSpPr/>
          <p:nvPr/>
        </p:nvSpPr>
        <p:spPr>
          <a:xfrm>
            <a:off x="1030310" y="1481070"/>
            <a:ext cx="10689465" cy="5100033"/>
          </a:xfrm>
          <a:prstGeom prst="snipRoundRect">
            <a:avLst/>
          </a:prstGeom>
          <a:solidFill>
            <a:schemeClr val="accent4">
              <a:lumMod val="20000"/>
              <a:lumOff val="80000"/>
            </a:schemeClr>
          </a:solidFill>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gn="just">
              <a:buFont typeface="Arial" panose="020B0604020202020204" pitchFamily="34" charset="0"/>
              <a:buChar char="•"/>
            </a:pPr>
            <a:r>
              <a:rPr lang="es-ES" sz="1400" dirty="0">
                <a:solidFill>
                  <a:schemeClr val="tx1"/>
                </a:solidFill>
              </a:rPr>
              <a:t>El contrato de trabajo para extranjeros en Perú se considera aprobado desde su presentación ante la </a:t>
            </a:r>
            <a:r>
              <a:rPr lang="es-ES" sz="1400" b="1" dirty="0">
                <a:solidFill>
                  <a:schemeClr val="tx1"/>
                </a:solidFill>
              </a:rPr>
              <a:t>Autoridad Administrativa de Trabajo</a:t>
            </a:r>
            <a:r>
              <a:rPr lang="es-ES" sz="1400" dirty="0">
                <a:solidFill>
                  <a:schemeClr val="tx1"/>
                </a:solidFill>
              </a:rPr>
              <a:t> a través del sistema virtual. La </a:t>
            </a:r>
            <a:r>
              <a:rPr lang="es-ES" sz="1400" b="1" dirty="0">
                <a:solidFill>
                  <a:schemeClr val="tx1"/>
                </a:solidFill>
              </a:rPr>
              <a:t>autoridad migratoria</a:t>
            </a:r>
            <a:r>
              <a:rPr lang="es-ES" sz="1400" dirty="0">
                <a:solidFill>
                  <a:schemeClr val="tx1"/>
                </a:solidFill>
              </a:rPr>
              <a:t> constatará la aprobación del contrato de trabajo a través de este medio. Las modificaciones, prórrogas y exoneraciones también se tramitan de forma virtual y serán de aprobación automática.</a:t>
            </a:r>
          </a:p>
          <a:p>
            <a:pPr marL="171450" indent="-171450" algn="just">
              <a:buFont typeface="Arial" panose="020B0604020202020204" pitchFamily="34" charset="0"/>
              <a:buChar char="•"/>
            </a:pPr>
            <a:r>
              <a:rPr lang="es-ES" sz="1400" dirty="0">
                <a:solidFill>
                  <a:schemeClr val="tx1"/>
                </a:solidFill>
              </a:rPr>
              <a:t>El</a:t>
            </a:r>
            <a:r>
              <a:rPr lang="es-ES" sz="1400" b="1" dirty="0">
                <a:solidFill>
                  <a:schemeClr val="tx1"/>
                </a:solidFill>
              </a:rPr>
              <a:t> personal extranjero</a:t>
            </a:r>
            <a:r>
              <a:rPr lang="es-ES" sz="1400" dirty="0">
                <a:solidFill>
                  <a:schemeClr val="tx1"/>
                </a:solidFill>
              </a:rPr>
              <a:t> podrá iniciar la prestación de servicios, una vez presentado el contrato de trabajo y obtenido la calidad migratoria habilitante. La pérdida de esta calidad (por su vencimiento), resuelve automáticamente el </a:t>
            </a:r>
            <a:r>
              <a:rPr lang="es-ES" sz="1400" b="1" dirty="0">
                <a:solidFill>
                  <a:schemeClr val="tx1"/>
                </a:solidFill>
              </a:rPr>
              <a:t>contrato de trabajo.</a:t>
            </a:r>
          </a:p>
          <a:p>
            <a:pPr marL="171450" indent="-171450" algn="just">
              <a:buFont typeface="Arial" panose="020B0604020202020204" pitchFamily="34" charset="0"/>
              <a:buChar char="•"/>
            </a:pPr>
            <a:r>
              <a:rPr lang="es-ES" sz="1400" dirty="0">
                <a:solidFill>
                  <a:schemeClr val="tx1"/>
                </a:solidFill>
              </a:rPr>
              <a:t>Se deberá de acompañar una declaración jurada de cumplimiento de las condiciones establecidas en la ley de que el trabajador extranjero contratado cuenta con la </a:t>
            </a:r>
            <a:r>
              <a:rPr lang="es-ES" sz="1400" b="1" dirty="0">
                <a:solidFill>
                  <a:schemeClr val="tx1"/>
                </a:solidFill>
              </a:rPr>
              <a:t>capacitación o experiencia requerida</a:t>
            </a:r>
            <a:r>
              <a:rPr lang="es-ES" sz="1400" dirty="0">
                <a:solidFill>
                  <a:schemeClr val="tx1"/>
                </a:solidFill>
              </a:rPr>
              <a:t>; y comprobante de pago del derecho correspondiente.</a:t>
            </a:r>
          </a:p>
          <a:p>
            <a:pPr marL="171450" indent="-171450" algn="just">
              <a:buFont typeface="Arial" panose="020B0604020202020204" pitchFamily="34" charset="0"/>
              <a:buChar char="•"/>
            </a:pPr>
            <a:r>
              <a:rPr lang="es-ES" sz="1400" dirty="0">
                <a:solidFill>
                  <a:schemeClr val="tx1"/>
                </a:solidFill>
              </a:rPr>
              <a:t>No deben realizar trámite de aprobación de contrato, los empleadores que contraten a </a:t>
            </a:r>
            <a:r>
              <a:rPr lang="es-ES" sz="1400" b="1" dirty="0">
                <a:solidFill>
                  <a:schemeClr val="tx1"/>
                </a:solidFill>
              </a:rPr>
              <a:t>extranjeros</a:t>
            </a:r>
            <a:r>
              <a:rPr lang="es-ES" sz="1400" dirty="0">
                <a:solidFill>
                  <a:schemeClr val="tx1"/>
                </a:solidFill>
              </a:rPr>
              <a:t> no comprendidos en los límites de contratación (casado, hijo, padre o hermano de peruano; o con visa de inmigrante; o provenga de país con el que Perú tiene convenio de reciprocidad laboral o doble nacionalidad).</a:t>
            </a:r>
          </a:p>
          <a:p>
            <a:pPr marL="171450" indent="-171450" algn="just">
              <a:buFont typeface="Arial" panose="020B0604020202020204" pitchFamily="34" charset="0"/>
              <a:buChar char="•"/>
            </a:pPr>
            <a:r>
              <a:rPr lang="es-ES" sz="1400" dirty="0">
                <a:solidFill>
                  <a:schemeClr val="tx1"/>
                </a:solidFill>
              </a:rPr>
              <a:t>La primera restricción para contratar personal extranjero está relacionada al número de </a:t>
            </a:r>
            <a:r>
              <a:rPr lang="es-ES" sz="1400" b="1" dirty="0">
                <a:solidFill>
                  <a:schemeClr val="tx1"/>
                </a:solidFill>
              </a:rPr>
              <a:t>personal extranjero contratado</a:t>
            </a:r>
            <a:r>
              <a:rPr lang="es-ES" sz="1400" dirty="0">
                <a:solidFill>
                  <a:schemeClr val="tx1"/>
                </a:solidFill>
              </a:rPr>
              <a:t>. Según la normativa peruana, este no podrá exceder el </a:t>
            </a:r>
            <a:r>
              <a:rPr lang="es-ES" sz="1400" b="1" dirty="0">
                <a:solidFill>
                  <a:schemeClr val="tx1"/>
                </a:solidFill>
              </a:rPr>
              <a:t>20%</a:t>
            </a:r>
            <a:r>
              <a:rPr lang="es-ES" sz="1400" dirty="0">
                <a:solidFill>
                  <a:schemeClr val="tx1"/>
                </a:solidFill>
              </a:rPr>
              <a:t> del número total de trabajadores en la </a:t>
            </a:r>
            <a:r>
              <a:rPr lang="es-ES" sz="1400" b="1" dirty="0">
                <a:solidFill>
                  <a:schemeClr val="tx1"/>
                </a:solidFill>
              </a:rPr>
              <a:t>nómina de la empresa y la segunda restricción </a:t>
            </a:r>
            <a:r>
              <a:rPr lang="es-ES" sz="1400" dirty="0">
                <a:solidFill>
                  <a:schemeClr val="tx1"/>
                </a:solidFill>
              </a:rPr>
              <a:t>esta relacionada </a:t>
            </a:r>
            <a:r>
              <a:rPr lang="es-ES" sz="1400" b="1" dirty="0">
                <a:solidFill>
                  <a:schemeClr val="tx1"/>
                </a:solidFill>
              </a:rPr>
              <a:t> </a:t>
            </a:r>
            <a:r>
              <a:rPr lang="es-ES" sz="1400" dirty="0">
                <a:solidFill>
                  <a:schemeClr val="tx1"/>
                </a:solidFill>
              </a:rPr>
              <a:t>con el aspecto remunerativo ya que se precisa que el total del personal extranjero contratado no deberá recibir más del</a:t>
            </a:r>
            <a:r>
              <a:rPr lang="es-ES" sz="1400" b="1" dirty="0">
                <a:solidFill>
                  <a:schemeClr val="tx1"/>
                </a:solidFill>
              </a:rPr>
              <a:t> 30%</a:t>
            </a:r>
            <a:r>
              <a:rPr lang="es-ES" sz="1400" dirty="0">
                <a:solidFill>
                  <a:schemeClr val="tx1"/>
                </a:solidFill>
              </a:rPr>
              <a:t> de la nómina de la empresa en general.</a:t>
            </a:r>
          </a:p>
          <a:p>
            <a:pPr marL="171450" indent="-171450" algn="just">
              <a:buFont typeface="Arial" panose="020B0604020202020204" pitchFamily="34" charset="0"/>
              <a:buChar char="•"/>
            </a:pPr>
            <a:r>
              <a:rPr lang="es-ES" sz="1400" dirty="0">
                <a:solidFill>
                  <a:schemeClr val="tx1"/>
                </a:solidFill>
              </a:rPr>
              <a:t>Caso particular es la contratación de ciudadanos venezolanos, quienes pueden ser contratados en tanto hayan tramitado su PTP y este se encuentre vigente o cuenten con la carta de Autorización para el Trabajo emitido por Relaciones Exteriores dentro de un procedimiento de </a:t>
            </a:r>
            <a:r>
              <a:rPr lang="es-ES" sz="1400" b="1" dirty="0">
                <a:solidFill>
                  <a:schemeClr val="tx1"/>
                </a:solidFill>
              </a:rPr>
              <a:t>REFUGIO.</a:t>
            </a:r>
          </a:p>
          <a:p>
            <a:pPr marL="171450" indent="-171450" algn="just">
              <a:buFont typeface="Arial" panose="020B0604020202020204" pitchFamily="34" charset="0"/>
              <a:buChar char="•"/>
            </a:pPr>
            <a:endParaRPr lang="es-PE" sz="1200" dirty="0">
              <a:solidFill>
                <a:schemeClr val="tx1"/>
              </a:solidFill>
            </a:endParaRPr>
          </a:p>
        </p:txBody>
      </p:sp>
    </p:spTree>
    <p:extLst>
      <p:ext uri="{BB962C8B-B14F-4D97-AF65-F5344CB8AC3E}">
        <p14:creationId xmlns:p14="http://schemas.microsoft.com/office/powerpoint/2010/main" val="2069795342"/>
      </p:ext>
    </p:extLst>
  </p:cSld>
  <p:clrMapOvr>
    <a:masterClrMapping/>
  </p:clrMapOvr>
  <p:transition>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3">
            <a:extLst>
              <a:ext uri="{FF2B5EF4-FFF2-40B4-BE49-F238E27FC236}">
                <a16:creationId xmlns:a16="http://schemas.microsoft.com/office/drawing/2014/main" xmlns="" id="{F7A1CEF5-BA74-43D1-A5EE-8F471AB78350}"/>
              </a:ext>
            </a:extLst>
          </p:cNvPr>
          <p:cNvSpPr>
            <a:spLocks noGrp="1"/>
          </p:cNvSpPr>
          <p:nvPr>
            <p:ph idx="1"/>
          </p:nvPr>
        </p:nvSpPr>
        <p:spPr>
          <a:xfrm>
            <a:off x="1981200" y="2096853"/>
            <a:ext cx="8229600" cy="3528392"/>
          </a:xfrm>
        </p:spPr>
        <p:txBody>
          <a:bodyPr/>
          <a:lstStyle/>
          <a:p>
            <a:pPr marL="0" indent="0">
              <a:buNone/>
            </a:pPr>
            <a:r>
              <a:rPr lang="es-PE" sz="2400" dirty="0"/>
              <a:t>El grupo de trabajadores especialmente protegidos por el Estado, esta compuesto por:</a:t>
            </a:r>
          </a:p>
          <a:p>
            <a:r>
              <a:rPr lang="es-PE" sz="2400" dirty="0"/>
              <a:t>Madre trabajadora.</a:t>
            </a:r>
          </a:p>
          <a:p>
            <a:r>
              <a:rPr lang="es-PE" sz="2400" dirty="0"/>
              <a:t>Menores de edad.</a:t>
            </a:r>
          </a:p>
          <a:p>
            <a:r>
              <a:rPr lang="es-PE" sz="2400" dirty="0"/>
              <a:t>Trabajadores con discapacidad.</a:t>
            </a:r>
          </a:p>
          <a:p>
            <a:r>
              <a:rPr lang="es-PE" sz="2400" dirty="0"/>
              <a:t>Adulto mayor.</a:t>
            </a:r>
          </a:p>
          <a:p>
            <a:endParaRPr lang="es-PE" dirty="0"/>
          </a:p>
        </p:txBody>
      </p:sp>
      <p:sp>
        <p:nvSpPr>
          <p:cNvPr id="7" name="1 Título">
            <a:extLst>
              <a:ext uri="{FF2B5EF4-FFF2-40B4-BE49-F238E27FC236}">
                <a16:creationId xmlns:a16="http://schemas.microsoft.com/office/drawing/2014/main" xmlns="" id="{F98B5091-1D5E-404F-9FF8-A58E2B31C598}"/>
              </a:ext>
            </a:extLst>
          </p:cNvPr>
          <p:cNvSpPr txBox="1">
            <a:spLocks/>
          </p:cNvSpPr>
          <p:nvPr/>
        </p:nvSpPr>
        <p:spPr>
          <a:xfrm>
            <a:off x="2135560" y="836712"/>
            <a:ext cx="7823150" cy="1368152"/>
          </a:xfrm>
          <a:prstGeom prst="rect">
            <a:avLst/>
          </a:prstGeom>
        </p:spPr>
        <p:txBody>
          <a:bodyPr/>
          <a:lstStyle/>
          <a:p>
            <a:pPr algn="ctr">
              <a:defRPr/>
            </a:pPr>
            <a:r>
              <a:rPr lang="es-PE" sz="2800" b="1" dirty="0" smtClean="0">
                <a:latin typeface="+mj-lt"/>
                <a:ea typeface="+mj-ea"/>
                <a:cs typeface="+mj-cs"/>
              </a:rPr>
              <a:t>PERSONAS </a:t>
            </a:r>
            <a:r>
              <a:rPr lang="es-PE" sz="2800" b="1" dirty="0">
                <a:latin typeface="+mj-lt"/>
                <a:ea typeface="+mj-ea"/>
                <a:cs typeface="+mj-cs"/>
              </a:rPr>
              <a:t>ESPECIALMENTE PROTEGIDAS POR EL ESTADO</a:t>
            </a:r>
          </a:p>
        </p:txBody>
      </p:sp>
      <p:pic>
        <p:nvPicPr>
          <p:cNvPr id="1026" name="Picture 2" descr="Resultado de imagen para madre trabajadora menores de edad persona con discapacidad">
            <a:extLst>
              <a:ext uri="{FF2B5EF4-FFF2-40B4-BE49-F238E27FC236}">
                <a16:creationId xmlns:a16="http://schemas.microsoft.com/office/drawing/2014/main" xmlns="" id="{6C2151CF-F115-43E1-982A-01C6B97C55C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5560" y="4935347"/>
            <a:ext cx="2112857" cy="136279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Resultado de imagen para madre trabajadora menores de edad persona con discapacidad">
            <a:extLst>
              <a:ext uri="{FF2B5EF4-FFF2-40B4-BE49-F238E27FC236}">
                <a16:creationId xmlns:a16="http://schemas.microsoft.com/office/drawing/2014/main" xmlns="" id="{7A37DAAA-D80F-4AB2-83CE-A8818878A2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03370" y="4154369"/>
            <a:ext cx="2152650" cy="215265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Resultado de imagen para menores de edad que trabajan">
            <a:extLst>
              <a:ext uri="{FF2B5EF4-FFF2-40B4-BE49-F238E27FC236}">
                <a16:creationId xmlns:a16="http://schemas.microsoft.com/office/drawing/2014/main" xmlns="" id="{CCA09114-D275-423E-ADE4-FB4077D801F8}"/>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40175" y="4929987"/>
            <a:ext cx="2711653" cy="13681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1995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 Título">
            <a:extLst>
              <a:ext uri="{FF2B5EF4-FFF2-40B4-BE49-F238E27FC236}">
                <a16:creationId xmlns:a16="http://schemas.microsoft.com/office/drawing/2014/main" xmlns="" id="{84320E0D-7EF8-445A-9784-159FEEE160CD}"/>
              </a:ext>
            </a:extLst>
          </p:cNvPr>
          <p:cNvSpPr txBox="1">
            <a:spLocks/>
          </p:cNvSpPr>
          <p:nvPr/>
        </p:nvSpPr>
        <p:spPr>
          <a:xfrm>
            <a:off x="2135560" y="836712"/>
            <a:ext cx="7823150" cy="936104"/>
          </a:xfrm>
          <a:prstGeom prst="rect">
            <a:avLst/>
          </a:prstGeom>
        </p:spPr>
        <p:txBody>
          <a:bodyPr/>
          <a:lstStyle/>
          <a:p>
            <a:pPr algn="ctr">
              <a:defRPr/>
            </a:pPr>
            <a:r>
              <a:rPr lang="es-PE" sz="2800" b="1" dirty="0">
                <a:latin typeface="+mj-lt"/>
                <a:ea typeface="+mj-ea"/>
                <a:cs typeface="+mj-cs"/>
              </a:rPr>
              <a:t>DERECHOS ESPECIALES DE LA MADRE TRABAJADORA</a:t>
            </a:r>
          </a:p>
        </p:txBody>
      </p:sp>
      <p:pic>
        <p:nvPicPr>
          <p:cNvPr id="2050" name="Picture 2" descr="Resultado de imagen para trabajadora en estado de gestaciÃ³n">
            <a:extLst>
              <a:ext uri="{FF2B5EF4-FFF2-40B4-BE49-F238E27FC236}">
                <a16:creationId xmlns:a16="http://schemas.microsoft.com/office/drawing/2014/main" xmlns="" id="{7D567030-3E5C-4A91-BA7A-99D06B09E91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2605" y="4042984"/>
            <a:ext cx="4089648" cy="2300427"/>
          </a:xfrm>
          <a:prstGeom prst="rect">
            <a:avLst/>
          </a:prstGeom>
          <a:noFill/>
          <a:extLst>
            <a:ext uri="{909E8E84-426E-40DD-AFC4-6F175D3DCCD1}">
              <a14:hiddenFill xmlns:a14="http://schemas.microsoft.com/office/drawing/2010/main">
                <a:solidFill>
                  <a:srgbClr val="FFFFFF"/>
                </a:solidFill>
              </a14:hiddenFill>
            </a:ext>
          </a:extLst>
        </p:spPr>
      </p:pic>
      <p:sp>
        <p:nvSpPr>
          <p:cNvPr id="7" name="Marcador de contenido 3">
            <a:extLst>
              <a:ext uri="{FF2B5EF4-FFF2-40B4-BE49-F238E27FC236}">
                <a16:creationId xmlns:a16="http://schemas.microsoft.com/office/drawing/2014/main" xmlns="" id="{0B4EE5A9-5307-47E6-919C-E4F7DCEFBFDF}"/>
              </a:ext>
            </a:extLst>
          </p:cNvPr>
          <p:cNvSpPr>
            <a:spLocks noGrp="1"/>
          </p:cNvSpPr>
          <p:nvPr>
            <p:ph idx="1"/>
          </p:nvPr>
        </p:nvSpPr>
        <p:spPr>
          <a:xfrm>
            <a:off x="1981200" y="2096854"/>
            <a:ext cx="8229600" cy="2772307"/>
          </a:xfrm>
        </p:spPr>
        <p:txBody>
          <a:bodyPr>
            <a:normAutofit fontScale="70000" lnSpcReduction="20000"/>
          </a:bodyPr>
          <a:lstStyle/>
          <a:p>
            <a:pPr marL="0" indent="0" algn="just">
              <a:buNone/>
            </a:pPr>
            <a:r>
              <a:rPr lang="es-PE" sz="2400" dirty="0"/>
              <a:t>Se considerará como un acto de hostilidad, toda acción del empleador que implique una discriminación de la madre trabajadora en razón de su estado de gestación o cualquier otro acto que desconozca o restringa su derecho de acceder al periodo de lactancia.</a:t>
            </a:r>
          </a:p>
          <a:p>
            <a:pPr marL="0" indent="0" algn="just">
              <a:buNone/>
            </a:pPr>
            <a:endParaRPr lang="es-PE" sz="2400" dirty="0"/>
          </a:p>
          <a:p>
            <a:pPr marL="0" indent="0" algn="just">
              <a:buNone/>
            </a:pPr>
            <a:r>
              <a:rPr lang="es-PE" sz="2400" dirty="0"/>
              <a:t>Así mismo mediante la Ley 30709 (27/12/17) en su Art. 6 se establece </a:t>
            </a:r>
            <a:r>
              <a:rPr lang="es-ES" sz="2400" dirty="0"/>
              <a:t>que queda prohibido que la entidad empleadora despida o no renueve el contrato de trabajo por motivos vinculados con la condición de que las trabajadoras se encuentren embarazadas o en período de lactancia.</a:t>
            </a:r>
            <a:endParaRPr lang="es-PE" sz="2400" dirty="0"/>
          </a:p>
          <a:p>
            <a:pPr marL="0" indent="0">
              <a:buNone/>
            </a:pPr>
            <a:r>
              <a:rPr lang="es-PE" sz="2400" dirty="0"/>
              <a:t> </a:t>
            </a:r>
          </a:p>
          <a:p>
            <a:endParaRPr lang="es-PE" dirty="0"/>
          </a:p>
        </p:txBody>
      </p:sp>
    </p:spTree>
    <p:extLst>
      <p:ext uri="{BB962C8B-B14F-4D97-AF65-F5344CB8AC3E}">
        <p14:creationId xmlns:p14="http://schemas.microsoft.com/office/powerpoint/2010/main" val="41442123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Título">
            <a:extLst>
              <a:ext uri="{FF2B5EF4-FFF2-40B4-BE49-F238E27FC236}">
                <a16:creationId xmlns:a16="http://schemas.microsoft.com/office/drawing/2014/main" xmlns="" id="{8FB09D9F-4A57-448F-8DDA-09ABC87352E6}"/>
              </a:ext>
            </a:extLst>
          </p:cNvPr>
          <p:cNvSpPr txBox="1">
            <a:spLocks/>
          </p:cNvSpPr>
          <p:nvPr/>
        </p:nvSpPr>
        <p:spPr>
          <a:xfrm>
            <a:off x="2135560" y="836712"/>
            <a:ext cx="7823150" cy="936104"/>
          </a:xfrm>
          <a:prstGeom prst="rect">
            <a:avLst/>
          </a:prstGeom>
        </p:spPr>
        <p:txBody>
          <a:bodyPr/>
          <a:lstStyle/>
          <a:p>
            <a:pPr algn="ctr">
              <a:defRPr/>
            </a:pPr>
            <a:r>
              <a:rPr lang="es-PE" sz="2800" b="1" dirty="0">
                <a:latin typeface="+mj-lt"/>
                <a:ea typeface="+mj-ea"/>
                <a:cs typeface="+mj-cs"/>
              </a:rPr>
              <a:t>DERECHOS ESPECIALES DE LOS MENORES DE EDAD QUE TRABAJAN</a:t>
            </a:r>
          </a:p>
        </p:txBody>
      </p:sp>
      <p:sp>
        <p:nvSpPr>
          <p:cNvPr id="5" name="Marcador de contenido 3">
            <a:extLst>
              <a:ext uri="{FF2B5EF4-FFF2-40B4-BE49-F238E27FC236}">
                <a16:creationId xmlns:a16="http://schemas.microsoft.com/office/drawing/2014/main" xmlns="" id="{34CDE90D-7D74-4C88-A965-5922FDAA1BF9}"/>
              </a:ext>
            </a:extLst>
          </p:cNvPr>
          <p:cNvSpPr>
            <a:spLocks noGrp="1"/>
          </p:cNvSpPr>
          <p:nvPr>
            <p:ph idx="1"/>
          </p:nvPr>
        </p:nvSpPr>
        <p:spPr>
          <a:xfrm>
            <a:off x="1981200" y="2096854"/>
            <a:ext cx="8229600" cy="4212467"/>
          </a:xfrm>
        </p:spPr>
        <p:txBody>
          <a:bodyPr>
            <a:normAutofit fontScale="70000" lnSpcReduction="20000"/>
          </a:bodyPr>
          <a:lstStyle/>
          <a:p>
            <a:pPr marL="0" indent="0" algn="just">
              <a:buNone/>
            </a:pPr>
            <a:r>
              <a:rPr lang="es-ES" sz="2000" dirty="0"/>
              <a:t>La jornada de trabajo de los menores de edad está regulada en el Código del Niño y el Adolescente y señala que entre 12 y 14 años será de cuatro horas diarias o 24 horas semanales, mientras que entre 15 a 17 años serán seis horas diarias o 36 horas a la semana. Las actividades laborales de los menores no deben afectarlo física ni emocionalmente y deberá permitirles estudiar.</a:t>
            </a:r>
          </a:p>
          <a:p>
            <a:pPr marL="0" indent="0" algn="just">
              <a:buNone/>
            </a:pPr>
            <a:endParaRPr lang="es-ES" sz="2000" dirty="0"/>
          </a:p>
          <a:p>
            <a:pPr marL="0" indent="0" algn="just">
              <a:buNone/>
            </a:pPr>
            <a:r>
              <a:rPr lang="es-ES" sz="2000" dirty="0"/>
              <a:t>Trabajos prohibidos para los menores de edad, son aquellas labores donde implique manipulación de pesos excesivos o de sustancias tóxicas y en actividades en las que su seguridad o la de otras personas estén bajo su responsabilidad.</a:t>
            </a:r>
          </a:p>
          <a:p>
            <a:pPr marL="0" indent="0" algn="just">
              <a:buNone/>
            </a:pPr>
            <a:endParaRPr lang="es-ES" sz="2000" dirty="0"/>
          </a:p>
          <a:p>
            <a:pPr marL="0" indent="0" algn="just">
              <a:buNone/>
            </a:pPr>
            <a:r>
              <a:rPr lang="es-ES" sz="2000" dirty="0"/>
              <a:t>Para contratar a un menor de edad se debe contar con una autorización otorgada por la Gerencia Regional de Trabajo, entidad que solicitará los </a:t>
            </a:r>
            <a:r>
              <a:rPr lang="es-ES" sz="2000" dirty="0" err="1"/>
              <a:t>sgtes</a:t>
            </a:r>
            <a:r>
              <a:rPr lang="es-ES" sz="2000" dirty="0"/>
              <a:t>. Documentos:</a:t>
            </a:r>
          </a:p>
          <a:p>
            <a:pPr marL="0" indent="0" algn="just">
              <a:buNone/>
            </a:pPr>
            <a:r>
              <a:rPr lang="es-ES" sz="2000" dirty="0"/>
              <a:t>Copia de la Partida de Nacimiento, Copia del certificado médico otorgado por el área de salud, Copia de la libreta de notas o constancia de estudios, Una foto tamaño carnet del adolescente, Copia de documento de identidad del padre, madre, familiar o tutor. - Nombre o razón social y domicilio del empleador.</a:t>
            </a:r>
          </a:p>
          <a:p>
            <a:pPr marL="0" indent="0" algn="just">
              <a:buNone/>
            </a:pPr>
            <a:endParaRPr lang="es-PE" sz="2000" dirty="0"/>
          </a:p>
        </p:txBody>
      </p:sp>
    </p:spTree>
    <p:extLst>
      <p:ext uri="{BB962C8B-B14F-4D97-AF65-F5344CB8AC3E}">
        <p14:creationId xmlns:p14="http://schemas.microsoft.com/office/powerpoint/2010/main" val="5092982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a:extLst>
              <a:ext uri="{FF2B5EF4-FFF2-40B4-BE49-F238E27FC236}">
                <a16:creationId xmlns:a16="http://schemas.microsoft.com/office/drawing/2014/main" xmlns="" id="{3F73CD3C-7F28-4859-A0DA-69E1A4F40A6F}"/>
              </a:ext>
            </a:extLst>
          </p:cNvPr>
          <p:cNvSpPr txBox="1">
            <a:spLocks/>
          </p:cNvSpPr>
          <p:nvPr/>
        </p:nvSpPr>
        <p:spPr>
          <a:xfrm>
            <a:off x="2135560" y="836712"/>
            <a:ext cx="7823150" cy="936104"/>
          </a:xfrm>
          <a:prstGeom prst="rect">
            <a:avLst/>
          </a:prstGeom>
        </p:spPr>
        <p:txBody>
          <a:bodyPr/>
          <a:lstStyle/>
          <a:p>
            <a:pPr algn="ctr">
              <a:defRPr/>
            </a:pPr>
            <a:r>
              <a:rPr lang="es-PE" sz="2800" b="1" dirty="0">
                <a:latin typeface="+mj-lt"/>
                <a:ea typeface="+mj-ea"/>
                <a:cs typeface="+mj-cs"/>
              </a:rPr>
              <a:t>DERECHOS ESPECIALES DE LOS TRABAJADORES CON DISCAPACIDAD</a:t>
            </a:r>
          </a:p>
        </p:txBody>
      </p:sp>
      <p:sp>
        <p:nvSpPr>
          <p:cNvPr id="3" name="Marcador de contenido 3">
            <a:extLst>
              <a:ext uri="{FF2B5EF4-FFF2-40B4-BE49-F238E27FC236}">
                <a16:creationId xmlns:a16="http://schemas.microsoft.com/office/drawing/2014/main" xmlns="" id="{B2405555-399F-4C49-8E4F-D9507D700349}"/>
              </a:ext>
            </a:extLst>
          </p:cNvPr>
          <p:cNvSpPr txBox="1">
            <a:spLocks/>
          </p:cNvSpPr>
          <p:nvPr/>
        </p:nvSpPr>
        <p:spPr>
          <a:xfrm>
            <a:off x="1981200" y="2096854"/>
            <a:ext cx="8229600" cy="4212467"/>
          </a:xfrm>
          <a:prstGeom prst="rect">
            <a:avLst/>
          </a:prstGeom>
        </p:spPr>
        <p:txBody>
          <a:bodyPr>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es-ES" sz="1400" dirty="0"/>
              <a:t>En el Art. 49 de la L. 29973 (Ley de Personas con Discapacidad) se establece la obligación que tienen los empleadores del régimen privado de contar dentro de un planilla con un mínimo del 3% de personas con discapacidad.</a:t>
            </a:r>
          </a:p>
          <a:p>
            <a:pPr marL="0" indent="0" algn="just">
              <a:buNone/>
            </a:pPr>
            <a:endParaRPr lang="es-ES" sz="1400" dirty="0"/>
          </a:p>
          <a:p>
            <a:pPr marL="0" indent="0" algn="just">
              <a:buNone/>
            </a:pPr>
            <a:r>
              <a:rPr lang="es-ES" sz="1400" dirty="0"/>
              <a:t>Cuando dentro de un procedimiento de fiscalización laboral los empleadores sean notificados por el incumplimiento de la cuota exigida por ley, debe efectuar sus descargos acreditando fehacientemente: </a:t>
            </a:r>
          </a:p>
          <a:p>
            <a:pPr algn="just">
              <a:buAutoNum type="alphaLcParenR"/>
            </a:pPr>
            <a:r>
              <a:rPr lang="es-ES" sz="1400" dirty="0"/>
              <a:t>No haber generado, en el año, nuevos puestos de trabajo o vacantes por cubrir por la terminación del vínculo laboral en cualquiera de sus causas. </a:t>
            </a:r>
          </a:p>
          <a:p>
            <a:pPr algn="just">
              <a:buAutoNum type="alphaLcParenR"/>
            </a:pPr>
            <a:r>
              <a:rPr lang="es-ES" sz="1400" dirty="0"/>
              <a:t>En caso de haberse generado vacantes en el año, deben concurrir: </a:t>
            </a:r>
          </a:p>
          <a:p>
            <a:pPr marL="0" indent="0" algn="just">
              <a:buNone/>
            </a:pPr>
            <a:r>
              <a:rPr lang="es-ES" sz="1400" dirty="0"/>
              <a:t>1.1 Razones de carácter técnico o de riesgo vinculadas al puesto de trabajo que motiven la especial dificultad para incorporar trabajadores con discapacidad en la empresa</a:t>
            </a:r>
          </a:p>
          <a:p>
            <a:pPr marL="0" indent="0" algn="just">
              <a:buNone/>
            </a:pPr>
            <a:r>
              <a:rPr lang="es-ES" sz="1400" dirty="0"/>
              <a:t>1.2 Haber ofertado los puestos de trabajo en el servicio de Bolsa de Trabajo que se ofrece en la Ventanilla Única de Promoción del Empleo, o de los servicios prestados por otras entidades articulados a dicha Ventanilla.</a:t>
            </a:r>
          </a:p>
          <a:p>
            <a:pPr marL="0" indent="0" algn="just">
              <a:buNone/>
            </a:pPr>
            <a:r>
              <a:rPr lang="es-ES" sz="1400" dirty="0"/>
              <a:t>1.3 Haber omitido todo requisito que constituya una exigencia discriminatoria contra las personas con discapacidad.</a:t>
            </a:r>
          </a:p>
          <a:p>
            <a:pPr marL="0" indent="0" algn="just">
              <a:buNone/>
            </a:pPr>
            <a:r>
              <a:rPr lang="es-ES" sz="1400" dirty="0"/>
              <a:t>1.4 Haber garantizado que los procesos de evaluación específicos permitan la efectiva participación de las personas con discapacidad que postulen.</a:t>
            </a:r>
            <a:endParaRPr lang="es-PE" sz="1400" dirty="0"/>
          </a:p>
        </p:txBody>
      </p:sp>
    </p:spTree>
    <p:extLst>
      <p:ext uri="{BB962C8B-B14F-4D97-AF65-F5344CB8AC3E}">
        <p14:creationId xmlns:p14="http://schemas.microsoft.com/office/powerpoint/2010/main" val="6448857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163651" y="597623"/>
            <a:ext cx="7225048" cy="646331"/>
          </a:xfrm>
          <a:prstGeom prst="rect">
            <a:avLst/>
          </a:prstGeom>
        </p:spPr>
        <p:txBody>
          <a:bodyPr wrap="square">
            <a:spAutoFit/>
          </a:bodyPr>
          <a:lstStyle/>
          <a:p>
            <a:pPr algn="ctr"/>
            <a:r>
              <a:rPr lang="es-PE" b="1" dirty="0" smtClean="0">
                <a:effectLst/>
                <a:latin typeface="Calibri" panose="020F0502020204030204" pitchFamily="34" charset="0"/>
                <a:ea typeface="Calibri" panose="020F0502020204030204" pitchFamily="34" charset="0"/>
                <a:cs typeface="Times New Roman" panose="02020603050405020304" pitchFamily="18" charset="0"/>
              </a:rPr>
              <a:t>COMPENSACION DE HORAS NO LABORADAS POR USO DE LA LICENCIA CON GOCE DE HABER DURANTE ESTADO DE EMERGENCIA</a:t>
            </a:r>
            <a:endParaRPr lang="es-PE" b="1" dirty="0"/>
          </a:p>
        </p:txBody>
      </p:sp>
      <p:sp>
        <p:nvSpPr>
          <p:cNvPr id="3" name="Título 1"/>
          <p:cNvSpPr txBox="1">
            <a:spLocks/>
          </p:cNvSpPr>
          <p:nvPr/>
        </p:nvSpPr>
        <p:spPr>
          <a:xfrm>
            <a:off x="1943522" y="1545746"/>
            <a:ext cx="8552759" cy="823967"/>
          </a:xfrm>
          <a:prstGeom prst="rect">
            <a:avLst/>
          </a:prstGeom>
          <a:solidFill>
            <a:schemeClr val="bg1"/>
          </a:solidFill>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lnSpc>
                <a:spcPct val="170000"/>
              </a:lnSpc>
            </a:pPr>
            <a:r>
              <a:rPr lang="es-PE" sz="1200" dirty="0" smtClean="0">
                <a:latin typeface="Arial" panose="020B0604020202020204" pitchFamily="34" charset="0"/>
                <a:cs typeface="Arial" panose="020B0604020202020204" pitchFamily="34" charset="0"/>
              </a:rPr>
              <a:t>Mediante </a:t>
            </a:r>
            <a:r>
              <a:rPr lang="es-PE" sz="1200" b="1" dirty="0" smtClean="0">
                <a:latin typeface="Arial" panose="020B0604020202020204" pitchFamily="34" charset="0"/>
                <a:cs typeface="Arial" panose="020B0604020202020204" pitchFamily="34" charset="0"/>
              </a:rPr>
              <a:t>DEC SUP 044-2020-PCM (15/03/2020)</a:t>
            </a:r>
            <a:r>
              <a:rPr lang="es-PE" sz="1200" dirty="0" smtClean="0">
                <a:latin typeface="Arial" panose="020B0604020202020204" pitchFamily="34" charset="0"/>
                <a:cs typeface="Arial" panose="020B0604020202020204" pitchFamily="34" charset="0"/>
              </a:rPr>
              <a:t> se declaró el Estado de Emergencia Nacional por el plazo de 15 días calendario (16 AL 30 DE MARZO DEL 2020), disponiéndose  así mismo el aislamiento social  obligatorio (cuarentena), por las graves circunstancias que afectan la vida de la Nación a consecuencia del brote del COVID-19.</a:t>
            </a:r>
            <a:br>
              <a:rPr lang="es-PE" sz="1200" dirty="0" smtClean="0">
                <a:latin typeface="Arial" panose="020B0604020202020204" pitchFamily="34" charset="0"/>
                <a:cs typeface="Arial" panose="020B0604020202020204" pitchFamily="34" charset="0"/>
              </a:rPr>
            </a:br>
            <a:endParaRPr lang="es-PE" sz="1200" b="1" dirty="0">
              <a:latin typeface="Arial" panose="020B0604020202020204" pitchFamily="34" charset="0"/>
              <a:cs typeface="Arial" panose="020B0604020202020204" pitchFamily="34" charset="0"/>
            </a:endParaRPr>
          </a:p>
        </p:txBody>
      </p:sp>
      <p:sp>
        <p:nvSpPr>
          <p:cNvPr id="4" name="Rectángulo redondeado 3"/>
          <p:cNvSpPr/>
          <p:nvPr/>
        </p:nvSpPr>
        <p:spPr>
          <a:xfrm>
            <a:off x="914400" y="2781837"/>
            <a:ext cx="10212946" cy="384174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PE" sz="1400" dirty="0" smtClean="0"/>
              <a:t>Mediante el primer Decreto Supremo mencionado se establece que mediante el </a:t>
            </a:r>
            <a:r>
              <a:rPr lang="es-PE" sz="1400" dirty="0"/>
              <a:t>Estado de Emergencia </a:t>
            </a:r>
            <a:r>
              <a:rPr lang="es-PE" sz="1400" dirty="0" smtClean="0"/>
              <a:t>nacional</a:t>
            </a:r>
            <a:r>
              <a:rPr lang="es-PE" sz="1400" dirty="0"/>
              <a:t>, </a:t>
            </a:r>
            <a:r>
              <a:rPr lang="es-PE" sz="1400" dirty="0" smtClean="0"/>
              <a:t>el Estado garantiza:</a:t>
            </a:r>
          </a:p>
          <a:p>
            <a:pPr marL="285750" indent="-285750" algn="just">
              <a:buFont typeface="Arial" panose="020B0604020202020204" pitchFamily="34" charset="0"/>
              <a:buChar char="•"/>
            </a:pPr>
            <a:r>
              <a:rPr lang="es-PE" sz="1400" dirty="0" smtClean="0"/>
              <a:t>El abastecimiento </a:t>
            </a:r>
            <a:r>
              <a:rPr lang="es-PE" sz="1400" dirty="0"/>
              <a:t>de alimentos, medicinas</a:t>
            </a:r>
            <a:r>
              <a:rPr lang="es-PE" sz="1400" dirty="0" smtClean="0"/>
              <a:t>, así </a:t>
            </a:r>
            <a:r>
              <a:rPr lang="es-PE" sz="1400" dirty="0"/>
              <a:t>como la continuidad de los servicios de agua</a:t>
            </a:r>
            <a:r>
              <a:rPr lang="es-PE" sz="1400" dirty="0" smtClean="0"/>
              <a:t>, saneamiento</a:t>
            </a:r>
            <a:r>
              <a:rPr lang="es-PE" sz="1400" dirty="0"/>
              <a:t>, energía eléctrica, gas, combustible</a:t>
            </a:r>
            <a:r>
              <a:rPr lang="es-PE" sz="1400" dirty="0" smtClean="0"/>
              <a:t>, telecomunicaciones</a:t>
            </a:r>
            <a:r>
              <a:rPr lang="es-PE" sz="1400" dirty="0"/>
              <a:t>, limpieza y recojo de </a:t>
            </a:r>
            <a:r>
              <a:rPr lang="es-PE" sz="1400" dirty="0" smtClean="0"/>
              <a:t>residuos sólidos</a:t>
            </a:r>
            <a:r>
              <a:rPr lang="es-PE" sz="1400" dirty="0"/>
              <a:t>, servicios funerarios y otros establecidos en </a:t>
            </a:r>
            <a:r>
              <a:rPr lang="es-PE" sz="1400" dirty="0" smtClean="0"/>
              <a:t>el presente </a:t>
            </a:r>
            <a:r>
              <a:rPr lang="es-PE" sz="1400" dirty="0"/>
              <a:t>Decreto </a:t>
            </a:r>
            <a:r>
              <a:rPr lang="es-PE" sz="1400" dirty="0" smtClean="0"/>
              <a:t>Supremo.</a:t>
            </a:r>
          </a:p>
          <a:p>
            <a:pPr marL="285750" indent="-285750" algn="just">
              <a:buFont typeface="Arial" panose="020B0604020202020204" pitchFamily="34" charset="0"/>
              <a:buChar char="•"/>
            </a:pPr>
            <a:r>
              <a:rPr lang="es-PE" sz="1400" dirty="0" smtClean="0"/>
              <a:t>La </a:t>
            </a:r>
            <a:r>
              <a:rPr lang="es-PE" sz="1400" dirty="0"/>
              <a:t>adecuada </a:t>
            </a:r>
            <a:r>
              <a:rPr lang="es-PE" sz="1400" dirty="0" smtClean="0"/>
              <a:t>prestación y </a:t>
            </a:r>
            <a:r>
              <a:rPr lang="es-PE" sz="1400" dirty="0"/>
              <a:t>acceso a los servicios y bienes esenciales </a:t>
            </a:r>
            <a:r>
              <a:rPr lang="es-PE" sz="1400" dirty="0" smtClean="0"/>
              <a:t>regulados en </a:t>
            </a:r>
            <a:r>
              <a:rPr lang="es-PE" sz="1400" dirty="0"/>
              <a:t>el artículo 4 del </a:t>
            </a:r>
            <a:r>
              <a:rPr lang="es-PE" sz="1400" dirty="0" smtClean="0"/>
              <a:t>Decreto </a:t>
            </a:r>
            <a:r>
              <a:rPr lang="es-PE" sz="1400" dirty="0"/>
              <a:t>Supremo. </a:t>
            </a:r>
            <a:r>
              <a:rPr lang="es-PE" sz="1400" dirty="0" smtClean="0"/>
              <a:t>Las entidades </a:t>
            </a:r>
            <a:r>
              <a:rPr lang="es-PE" sz="1400" dirty="0"/>
              <a:t>públicas y privadas determinan los </a:t>
            </a:r>
            <a:r>
              <a:rPr lang="es-PE" sz="1400" dirty="0" smtClean="0"/>
              <a:t>servicios complementarios </a:t>
            </a:r>
            <a:r>
              <a:rPr lang="es-PE" sz="1400" dirty="0"/>
              <a:t>y conexos para la adecuada </a:t>
            </a:r>
            <a:r>
              <a:rPr lang="es-PE" sz="1400" dirty="0" smtClean="0"/>
              <a:t>prestación y </a:t>
            </a:r>
            <a:r>
              <a:rPr lang="es-PE" sz="1400" dirty="0"/>
              <a:t>acceso a los servicios y bienes esenciales </a:t>
            </a:r>
            <a:r>
              <a:rPr lang="es-PE" sz="1400" dirty="0" smtClean="0"/>
              <a:t>establecidos en </a:t>
            </a:r>
            <a:r>
              <a:rPr lang="es-PE" sz="1400" dirty="0"/>
              <a:t>el artículo 4. </a:t>
            </a:r>
            <a:endParaRPr lang="es-PE" sz="1400" dirty="0" smtClean="0"/>
          </a:p>
          <a:p>
            <a:pPr algn="just"/>
            <a:endParaRPr lang="es-PE" sz="1400" dirty="0" smtClean="0"/>
          </a:p>
          <a:p>
            <a:pPr algn="just"/>
            <a:r>
              <a:rPr lang="es-PE" sz="1400" dirty="0" smtClean="0"/>
              <a:t>La </a:t>
            </a:r>
            <a:r>
              <a:rPr lang="es-PE" sz="1400" dirty="0"/>
              <a:t>Policía Nacional del Perú y las Fuerzas </a:t>
            </a:r>
            <a:r>
              <a:rPr lang="es-PE" sz="1400" dirty="0" smtClean="0"/>
              <a:t>Armadas adoptan </a:t>
            </a:r>
            <a:r>
              <a:rPr lang="es-PE" sz="1400" dirty="0"/>
              <a:t>las medidas para garantizar la prestación </a:t>
            </a:r>
            <a:r>
              <a:rPr lang="es-PE" sz="1400" dirty="0" smtClean="0"/>
              <a:t>y acceso </a:t>
            </a:r>
            <a:r>
              <a:rPr lang="es-PE" sz="1400" dirty="0"/>
              <a:t>a los bienes y servicios conforme al </a:t>
            </a:r>
            <a:r>
              <a:rPr lang="es-PE" sz="1400" dirty="0" smtClean="0"/>
              <a:t>presente artículo.</a:t>
            </a:r>
          </a:p>
          <a:p>
            <a:pPr algn="just"/>
            <a:endParaRPr lang="es-PE" sz="1400" dirty="0"/>
          </a:p>
          <a:p>
            <a:r>
              <a:rPr lang="es-PE" sz="1400" dirty="0" smtClean="0"/>
              <a:t>Así mismo mediante el </a:t>
            </a:r>
            <a:r>
              <a:rPr lang="es-PE" sz="1400" b="1" u="sng" dirty="0" err="1" smtClean="0"/>
              <a:t>Dec</a:t>
            </a:r>
            <a:r>
              <a:rPr lang="es-PE" sz="1400" b="1" u="sng" dirty="0" smtClean="0"/>
              <a:t> </a:t>
            </a:r>
            <a:r>
              <a:rPr lang="es-PE" sz="1400" b="1" u="sng" dirty="0" err="1" smtClean="0"/>
              <a:t>Sup</a:t>
            </a:r>
            <a:r>
              <a:rPr lang="es-PE" sz="1400" b="1" u="sng" dirty="0" smtClean="0"/>
              <a:t> 008-2020-SA, se ha declarado a nivel nacional emergencia </a:t>
            </a:r>
            <a:r>
              <a:rPr lang="es-PE" sz="1400" dirty="0" smtClean="0"/>
              <a:t>sanitaria por el plazo de 90 días calendarios comenzados a contar desde el 12 de marzo del 2020, exigiéndose a todos </a:t>
            </a:r>
            <a:r>
              <a:rPr lang="es-PE" sz="1400" dirty="0"/>
              <a:t>los centros laborales públicos y privados </a:t>
            </a:r>
            <a:r>
              <a:rPr lang="es-PE" sz="1400" dirty="0" smtClean="0"/>
              <a:t>a que adopten las medidas </a:t>
            </a:r>
            <a:r>
              <a:rPr lang="es-PE" sz="1400" dirty="0"/>
              <a:t>de prevención y control </a:t>
            </a:r>
            <a:r>
              <a:rPr lang="es-PE" sz="1400" dirty="0" smtClean="0"/>
              <a:t>sanitario para </a:t>
            </a:r>
            <a:r>
              <a:rPr lang="es-PE" sz="1400" dirty="0"/>
              <a:t>evitar la propagación del COVID-19.</a:t>
            </a:r>
          </a:p>
          <a:p>
            <a:pPr algn="just"/>
            <a:endParaRPr lang="es-PE" sz="1200" dirty="0"/>
          </a:p>
        </p:txBody>
      </p:sp>
    </p:spTree>
    <p:extLst>
      <p:ext uri="{BB962C8B-B14F-4D97-AF65-F5344CB8AC3E}">
        <p14:creationId xmlns:p14="http://schemas.microsoft.com/office/powerpoint/2010/main" val="34604117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redondeado 3"/>
          <p:cNvSpPr/>
          <p:nvPr/>
        </p:nvSpPr>
        <p:spPr>
          <a:xfrm>
            <a:off x="1826951" y="1072970"/>
            <a:ext cx="8373115" cy="477403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PE" sz="1400" b="1" dirty="0" smtClean="0">
                <a:solidFill>
                  <a:schemeClr val="bg1"/>
                </a:solidFill>
              </a:rPr>
              <a:t>PRECISIONES DE LA LICENCIA CON GOCE DE HABER</a:t>
            </a:r>
          </a:p>
          <a:p>
            <a:pPr algn="just"/>
            <a:r>
              <a:rPr lang="es-PE" sz="1400" b="1" dirty="0" smtClean="0">
                <a:solidFill>
                  <a:schemeClr val="bg1"/>
                </a:solidFill>
              </a:rPr>
              <a:t>(</a:t>
            </a:r>
            <a:r>
              <a:rPr lang="es-PE" sz="1400" b="1" dirty="0" err="1" smtClean="0">
                <a:solidFill>
                  <a:schemeClr val="bg1"/>
                </a:solidFill>
              </a:rPr>
              <a:t>Dec</a:t>
            </a:r>
            <a:r>
              <a:rPr lang="es-PE" sz="1400" b="1" dirty="0" smtClean="0">
                <a:solidFill>
                  <a:schemeClr val="bg1"/>
                </a:solidFill>
              </a:rPr>
              <a:t> DE URGENCIA 029-2020)</a:t>
            </a:r>
          </a:p>
          <a:p>
            <a:pPr algn="just"/>
            <a:endParaRPr lang="es-PE" sz="1400" b="1" dirty="0" smtClean="0">
              <a:solidFill>
                <a:schemeClr val="bg1"/>
              </a:solidFill>
            </a:endParaRPr>
          </a:p>
          <a:p>
            <a:pPr algn="just"/>
            <a:r>
              <a:rPr lang="es-PE" sz="1400" dirty="0" smtClean="0">
                <a:solidFill>
                  <a:schemeClr val="bg1"/>
                </a:solidFill>
              </a:rPr>
              <a:t>Durante la vigencia del Estado de Emergencia los empleadores que brinden servicios esenciales deberán de adoptar las medidas que resulten necesarias a fin de evitar que se interrumpan la prestación de los servicios que se brindan; en aquellas actividades no esenciales y siempre y cuando no se pueda implementar el trabajo remoto, el empleador tanto del sector público como del privado deberá de otorgar licencia con goce de haber conforme a las siguientes pautas:</a:t>
            </a:r>
          </a:p>
          <a:p>
            <a:r>
              <a:rPr lang="es-PE" sz="1400" dirty="0">
                <a:solidFill>
                  <a:schemeClr val="bg1"/>
                </a:solidFill>
              </a:rPr>
              <a:t>a) En el caso del sector público, se aplica </a:t>
            </a:r>
            <a:r>
              <a:rPr lang="es-PE" sz="1400" dirty="0" smtClean="0">
                <a:solidFill>
                  <a:schemeClr val="bg1"/>
                </a:solidFill>
              </a:rPr>
              <a:t>la compensación </a:t>
            </a:r>
            <a:r>
              <a:rPr lang="es-PE" sz="1400" dirty="0">
                <a:solidFill>
                  <a:schemeClr val="bg1"/>
                </a:solidFill>
              </a:rPr>
              <a:t>de horas posterior a la vigencia del </a:t>
            </a:r>
            <a:r>
              <a:rPr lang="es-PE" sz="1400" dirty="0" smtClean="0">
                <a:solidFill>
                  <a:schemeClr val="bg1"/>
                </a:solidFill>
              </a:rPr>
              <a:t>Estado de Emergencia </a:t>
            </a:r>
            <a:r>
              <a:rPr lang="es-PE" sz="1400" dirty="0">
                <a:solidFill>
                  <a:schemeClr val="bg1"/>
                </a:solidFill>
              </a:rPr>
              <a:t>Nacional, salvo que el trabajador </a:t>
            </a:r>
            <a:r>
              <a:rPr lang="es-PE" sz="1400" b="1" dirty="0">
                <a:solidFill>
                  <a:schemeClr val="bg1"/>
                </a:solidFill>
              </a:rPr>
              <a:t>opte </a:t>
            </a:r>
            <a:r>
              <a:rPr lang="es-PE" sz="1400" b="1" dirty="0" smtClean="0">
                <a:solidFill>
                  <a:schemeClr val="bg1"/>
                </a:solidFill>
              </a:rPr>
              <a:t>por otro </a:t>
            </a:r>
            <a:r>
              <a:rPr lang="es-PE" sz="1400" b="1" dirty="0">
                <a:solidFill>
                  <a:schemeClr val="bg1"/>
                </a:solidFill>
              </a:rPr>
              <a:t>mecanismo compensatorio</a:t>
            </a:r>
            <a:r>
              <a:rPr lang="es-PE" sz="1400" dirty="0" smtClean="0">
                <a:solidFill>
                  <a:schemeClr val="bg1"/>
                </a:solidFill>
              </a:rPr>
              <a:t>. </a:t>
            </a:r>
            <a:endParaRPr lang="es-PE" sz="1400" dirty="0">
              <a:solidFill>
                <a:schemeClr val="bg1"/>
              </a:solidFill>
            </a:endParaRPr>
          </a:p>
          <a:p>
            <a:r>
              <a:rPr lang="es-PE" sz="1400" dirty="0">
                <a:solidFill>
                  <a:schemeClr val="bg1"/>
                </a:solidFill>
              </a:rPr>
              <a:t>b) En el caso del sector privado, se aplica lo </a:t>
            </a:r>
            <a:r>
              <a:rPr lang="es-PE" sz="1400" dirty="0" smtClean="0">
                <a:solidFill>
                  <a:schemeClr val="bg1"/>
                </a:solidFill>
              </a:rPr>
              <a:t>que acuerden </a:t>
            </a:r>
            <a:r>
              <a:rPr lang="es-PE" sz="1400" dirty="0">
                <a:solidFill>
                  <a:schemeClr val="bg1"/>
                </a:solidFill>
              </a:rPr>
              <a:t>las partes. A falta de acuerdo, corresponde </a:t>
            </a:r>
            <a:r>
              <a:rPr lang="es-PE" sz="1400" dirty="0" smtClean="0">
                <a:solidFill>
                  <a:schemeClr val="bg1"/>
                </a:solidFill>
              </a:rPr>
              <a:t>la compensación </a:t>
            </a:r>
            <a:r>
              <a:rPr lang="es-PE" sz="1400" dirty="0">
                <a:solidFill>
                  <a:schemeClr val="bg1"/>
                </a:solidFill>
              </a:rPr>
              <a:t>de horas posterior a la vigencia del </a:t>
            </a:r>
            <a:r>
              <a:rPr lang="es-PE" sz="1400" dirty="0" smtClean="0">
                <a:solidFill>
                  <a:schemeClr val="bg1"/>
                </a:solidFill>
              </a:rPr>
              <a:t>Estado de </a:t>
            </a:r>
            <a:r>
              <a:rPr lang="es-PE" sz="1400" dirty="0">
                <a:solidFill>
                  <a:schemeClr val="bg1"/>
                </a:solidFill>
              </a:rPr>
              <a:t>Emergencia Nacional</a:t>
            </a:r>
            <a:r>
              <a:rPr lang="es-PE" sz="1400" dirty="0" smtClean="0">
                <a:solidFill>
                  <a:schemeClr val="bg1"/>
                </a:solidFill>
              </a:rPr>
              <a:t>.</a:t>
            </a:r>
          </a:p>
          <a:p>
            <a:endParaRPr lang="es-PE" sz="1200" dirty="0"/>
          </a:p>
        </p:txBody>
      </p:sp>
    </p:spTree>
    <p:extLst>
      <p:ext uri="{BB962C8B-B14F-4D97-AF65-F5344CB8AC3E}">
        <p14:creationId xmlns:p14="http://schemas.microsoft.com/office/powerpoint/2010/main" val="35979988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ítulo 1"/>
          <p:cNvSpPr txBox="1">
            <a:spLocks/>
          </p:cNvSpPr>
          <p:nvPr/>
        </p:nvSpPr>
        <p:spPr>
          <a:xfrm>
            <a:off x="2151363" y="836712"/>
            <a:ext cx="7889274" cy="90350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s-PE" b="1" dirty="0"/>
          </a:p>
        </p:txBody>
      </p:sp>
      <p:sp>
        <p:nvSpPr>
          <p:cNvPr id="6" name="2 Marcador de contenido"/>
          <p:cNvSpPr txBox="1">
            <a:spLocks/>
          </p:cNvSpPr>
          <p:nvPr/>
        </p:nvSpPr>
        <p:spPr>
          <a:xfrm>
            <a:off x="1811037" y="1916832"/>
            <a:ext cx="8229600" cy="1944216"/>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endParaRPr lang="es-ES" dirty="0"/>
          </a:p>
        </p:txBody>
      </p:sp>
      <p:sp>
        <p:nvSpPr>
          <p:cNvPr id="2" name="Onda 1">
            <a:extLst>
              <a:ext uri="{FF2B5EF4-FFF2-40B4-BE49-F238E27FC236}">
                <a16:creationId xmlns:a16="http://schemas.microsoft.com/office/drawing/2014/main" xmlns="" id="{7BA6920C-F784-44C6-A942-EDC6BB5F300C}"/>
              </a:ext>
            </a:extLst>
          </p:cNvPr>
          <p:cNvSpPr/>
          <p:nvPr/>
        </p:nvSpPr>
        <p:spPr>
          <a:xfrm>
            <a:off x="3388654" y="192991"/>
            <a:ext cx="5414692" cy="1048616"/>
          </a:xfrm>
          <a:prstGeom prst="wave">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dirty="0">
                <a:solidFill>
                  <a:schemeClr val="tx1"/>
                </a:solidFill>
              </a:rPr>
              <a:t>INTERMEDIACION LABORAL</a:t>
            </a:r>
          </a:p>
          <a:p>
            <a:pPr algn="ctr"/>
            <a:r>
              <a:rPr lang="es-ES" sz="1100" dirty="0">
                <a:solidFill>
                  <a:schemeClr val="tx1"/>
                </a:solidFill>
              </a:rPr>
              <a:t>Ley </a:t>
            </a:r>
            <a:r>
              <a:rPr lang="es-ES" sz="1100" dirty="0" err="1">
                <a:solidFill>
                  <a:schemeClr val="tx1"/>
                </a:solidFill>
              </a:rPr>
              <a:t>N°</a:t>
            </a:r>
            <a:r>
              <a:rPr lang="es-ES" sz="1100" dirty="0">
                <a:solidFill>
                  <a:schemeClr val="tx1"/>
                </a:solidFill>
              </a:rPr>
              <a:t> 27626;  D.S. </a:t>
            </a:r>
            <a:r>
              <a:rPr lang="es-ES" sz="1100" dirty="0" err="1">
                <a:solidFill>
                  <a:schemeClr val="tx1"/>
                </a:solidFill>
              </a:rPr>
              <a:t>N°</a:t>
            </a:r>
            <a:r>
              <a:rPr lang="es-ES" sz="1100" dirty="0">
                <a:solidFill>
                  <a:schemeClr val="tx1"/>
                </a:solidFill>
              </a:rPr>
              <a:t> 003-2002-TR; D.S. </a:t>
            </a:r>
            <a:r>
              <a:rPr lang="es-ES" sz="1100" dirty="0" err="1">
                <a:solidFill>
                  <a:schemeClr val="tx1"/>
                </a:solidFill>
              </a:rPr>
              <a:t>N°</a:t>
            </a:r>
            <a:r>
              <a:rPr lang="es-ES" sz="1100" dirty="0">
                <a:solidFill>
                  <a:schemeClr val="tx1"/>
                </a:solidFill>
              </a:rPr>
              <a:t> 008- 2007-TR; D.S. </a:t>
            </a:r>
            <a:r>
              <a:rPr lang="es-ES" sz="1100" dirty="0" err="1">
                <a:solidFill>
                  <a:schemeClr val="tx1"/>
                </a:solidFill>
              </a:rPr>
              <a:t>N°</a:t>
            </a:r>
            <a:r>
              <a:rPr lang="es-ES" sz="1100" dirty="0">
                <a:solidFill>
                  <a:schemeClr val="tx1"/>
                </a:solidFill>
              </a:rPr>
              <a:t> 020-2007-TR</a:t>
            </a:r>
            <a:endParaRPr lang="es-PE" sz="1100" dirty="0">
              <a:solidFill>
                <a:schemeClr val="tx1"/>
              </a:solidFill>
            </a:endParaRPr>
          </a:p>
        </p:txBody>
      </p:sp>
      <p:sp>
        <p:nvSpPr>
          <p:cNvPr id="7" name="Rectángulo: esquinas superiores, una redondeada y la otra cortada 6">
            <a:extLst>
              <a:ext uri="{FF2B5EF4-FFF2-40B4-BE49-F238E27FC236}">
                <a16:creationId xmlns:a16="http://schemas.microsoft.com/office/drawing/2014/main" xmlns="" id="{2DEE71B6-E1D7-432C-A5B8-6316734333FA}"/>
              </a:ext>
            </a:extLst>
          </p:cNvPr>
          <p:cNvSpPr/>
          <p:nvPr/>
        </p:nvSpPr>
        <p:spPr>
          <a:xfrm>
            <a:off x="914399" y="1378039"/>
            <a:ext cx="10934163" cy="5479961"/>
          </a:xfrm>
          <a:prstGeom prst="snipRound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s-ES" sz="1200" b="1" dirty="0">
              <a:solidFill>
                <a:schemeClr val="tx1"/>
              </a:solidFill>
            </a:endParaRPr>
          </a:p>
          <a:p>
            <a:r>
              <a:rPr lang="es-ES" sz="1400" b="1" dirty="0">
                <a:solidFill>
                  <a:schemeClr val="tx1"/>
                </a:solidFill>
              </a:rPr>
              <a:t>CONCEPTO:</a:t>
            </a:r>
            <a:r>
              <a:rPr lang="es-ES" sz="1400" dirty="0">
                <a:solidFill>
                  <a:schemeClr val="tx1"/>
                </a:solidFill>
              </a:rPr>
              <a:t> La intermediación podemos definirla como aquella figura jurídica en la cual una empresa denominada intermediadora y otra denominada empresa usuaria </a:t>
            </a:r>
            <a:r>
              <a:rPr lang="es-ES" sz="1400" b="1" dirty="0">
                <a:solidFill>
                  <a:schemeClr val="tx1"/>
                </a:solidFill>
              </a:rPr>
              <a:t>celebran un contrato civil, de locación de servicios</a:t>
            </a:r>
            <a:r>
              <a:rPr lang="es-ES" sz="1400" dirty="0">
                <a:solidFill>
                  <a:schemeClr val="tx1"/>
                </a:solidFill>
              </a:rPr>
              <a:t>, por medio del cual la primera </a:t>
            </a:r>
            <a:r>
              <a:rPr lang="es-ES" sz="1400" b="1" dirty="0">
                <a:solidFill>
                  <a:schemeClr val="tx1"/>
                </a:solidFill>
              </a:rPr>
              <a:t>desplaza o destaca personal a la segunda para que desarrollen ciertas actividades </a:t>
            </a:r>
            <a:r>
              <a:rPr lang="es-ES" sz="1400" dirty="0">
                <a:solidFill>
                  <a:schemeClr val="tx1"/>
                </a:solidFill>
              </a:rPr>
              <a:t>señaladas en la legislación. Cabe resaltar que no existe vínculo laboral entre el personal destacado (trabajadores de la empresa intermediadora) y la empresa usuaria o principal, salvo alguna de las causales de desnaturalización.</a:t>
            </a:r>
          </a:p>
          <a:p>
            <a:endParaRPr lang="es-ES" sz="1400" dirty="0">
              <a:solidFill>
                <a:schemeClr val="tx1"/>
              </a:solidFill>
            </a:endParaRPr>
          </a:p>
          <a:p>
            <a:r>
              <a:rPr lang="es-ES" sz="1400" b="1" dirty="0">
                <a:solidFill>
                  <a:schemeClr val="tx1"/>
                </a:solidFill>
              </a:rPr>
              <a:t>CARACTERISTICAS</a:t>
            </a:r>
          </a:p>
          <a:p>
            <a:pPr marL="171450" indent="-171450">
              <a:buFont typeface="Arial" panose="020B0604020202020204" pitchFamily="34" charset="0"/>
              <a:buChar char="•"/>
            </a:pPr>
            <a:r>
              <a:rPr lang="es-ES" sz="1400" dirty="0">
                <a:solidFill>
                  <a:schemeClr val="tx1"/>
                </a:solidFill>
              </a:rPr>
              <a:t>El destaque es exclusivamente de trabajadores al centro de trabajo y los trabajadores destacados laborarán bajo las órdenes de los jefes y supervisores de la empresa usuaria.</a:t>
            </a:r>
          </a:p>
          <a:p>
            <a:pPr marL="171450" indent="-171450">
              <a:buFont typeface="Arial" panose="020B0604020202020204" pitchFamily="34" charset="0"/>
              <a:buChar char="•"/>
            </a:pPr>
            <a:r>
              <a:rPr lang="es-ES" sz="1400" dirty="0">
                <a:solidFill>
                  <a:schemeClr val="tx1"/>
                </a:solidFill>
              </a:rPr>
              <a:t>Los trabajadores destacados no pueden prestar servicios que impliquen la ejecución permanente de la actividad principal de la usuaria, a no ser que dichos servicios sean cubiertos de manera temporal por la empresa intermediadora destacando a sus trabajadores mediante contratos de trabajo de suplencia u ocasionales.</a:t>
            </a:r>
          </a:p>
          <a:p>
            <a:pPr marL="171450" indent="-171450">
              <a:buFont typeface="Arial" panose="020B0604020202020204" pitchFamily="34" charset="0"/>
              <a:buChar char="•"/>
            </a:pPr>
            <a:r>
              <a:rPr lang="es-ES" sz="1400" dirty="0">
                <a:solidFill>
                  <a:schemeClr val="tx1"/>
                </a:solidFill>
              </a:rPr>
              <a:t>Las </a:t>
            </a:r>
            <a:r>
              <a:rPr lang="es-ES" sz="1400" b="1" dirty="0">
                <a:solidFill>
                  <a:schemeClr val="tx1"/>
                </a:solidFill>
              </a:rPr>
              <a:t>actividades complementarias</a:t>
            </a:r>
            <a:r>
              <a:rPr lang="es-ES" sz="1400" dirty="0">
                <a:solidFill>
                  <a:schemeClr val="tx1"/>
                </a:solidFill>
              </a:rPr>
              <a:t> son actividades accesorias no vinculadas al giro principal de la usuaria (vigilancia, seguridad, mensajería, limpieza, jardinería, etc.). Aquí los trabajadores destacados no son dirigidos ni supervisados por la usuaria.</a:t>
            </a:r>
          </a:p>
          <a:p>
            <a:pPr marL="171450" indent="-171450">
              <a:buFont typeface="Arial" panose="020B0604020202020204" pitchFamily="34" charset="0"/>
              <a:buChar char="•"/>
            </a:pPr>
            <a:r>
              <a:rPr lang="es-ES" sz="1400" dirty="0">
                <a:solidFill>
                  <a:schemeClr val="tx1"/>
                </a:solidFill>
              </a:rPr>
              <a:t>Las </a:t>
            </a:r>
            <a:r>
              <a:rPr lang="es-ES" sz="1400" b="1" dirty="0">
                <a:solidFill>
                  <a:schemeClr val="tx1"/>
                </a:solidFill>
              </a:rPr>
              <a:t>actividades especializadas </a:t>
            </a:r>
            <a:r>
              <a:rPr lang="es-ES" sz="1400" dirty="0">
                <a:solidFill>
                  <a:schemeClr val="tx1"/>
                </a:solidFill>
              </a:rPr>
              <a:t>son actividades con un alto nivel de conocimientos técnicos, científicos pero no vinculada al giro principal de la usuaria. Aquí los trabajadores no son dirigidos ni supervisados por la usuaria.</a:t>
            </a:r>
          </a:p>
          <a:p>
            <a:pPr marL="171450" indent="-171450">
              <a:buFont typeface="Arial" panose="020B0604020202020204" pitchFamily="34" charset="0"/>
              <a:buChar char="•"/>
            </a:pPr>
            <a:r>
              <a:rPr lang="es-ES" sz="1400" dirty="0">
                <a:solidFill>
                  <a:schemeClr val="tx1"/>
                </a:solidFill>
              </a:rPr>
              <a:t>La empresa intermediadora </a:t>
            </a:r>
            <a:r>
              <a:rPr lang="es-ES" sz="1400" b="1" dirty="0">
                <a:solidFill>
                  <a:schemeClr val="tx1"/>
                </a:solidFill>
              </a:rPr>
              <a:t>debe estar inscrita</a:t>
            </a:r>
            <a:r>
              <a:rPr lang="es-ES" sz="1400" dirty="0">
                <a:solidFill>
                  <a:schemeClr val="tx1"/>
                </a:solidFill>
              </a:rPr>
              <a:t> en el Registro Nacional de Empresas y Entidades que realizan actividades de intermediación y los trabajadores destacados no podrán exceder del 20% del total de los trabajadores de la empresa usuaria.</a:t>
            </a:r>
          </a:p>
          <a:p>
            <a:pPr marL="171450" indent="-171450">
              <a:buFont typeface="Arial" panose="020B0604020202020204" pitchFamily="34" charset="0"/>
              <a:buChar char="•"/>
            </a:pPr>
            <a:r>
              <a:rPr lang="es-ES" sz="1400" dirty="0">
                <a:solidFill>
                  <a:schemeClr val="tx1"/>
                </a:solidFill>
              </a:rPr>
              <a:t>La empresa usuaria es solidariamente responsable del pago de beneficios económicos que pudiera adeudar la empresa intermediadora a sus trabajadores, esto en caso la carta fianza no cubra dicho monto.</a:t>
            </a:r>
          </a:p>
          <a:p>
            <a:pPr marL="171450" indent="-171450">
              <a:buFont typeface="Arial" panose="020B0604020202020204" pitchFamily="34" charset="0"/>
              <a:buChar char="•"/>
            </a:pPr>
            <a:endParaRPr lang="es-ES" sz="1200" dirty="0">
              <a:solidFill>
                <a:schemeClr val="tx1"/>
              </a:solidFill>
            </a:endParaRPr>
          </a:p>
          <a:p>
            <a:pPr marL="171450" indent="-171450">
              <a:buFont typeface="Arial" panose="020B0604020202020204" pitchFamily="34" charset="0"/>
              <a:buChar char="•"/>
            </a:pPr>
            <a:endParaRPr lang="es-ES" sz="1200" dirty="0">
              <a:solidFill>
                <a:schemeClr val="tx1"/>
              </a:solidFill>
            </a:endParaRPr>
          </a:p>
        </p:txBody>
      </p:sp>
    </p:spTree>
    <p:extLst>
      <p:ext uri="{BB962C8B-B14F-4D97-AF65-F5344CB8AC3E}">
        <p14:creationId xmlns:p14="http://schemas.microsoft.com/office/powerpoint/2010/main" val="3323505400"/>
      </p:ext>
    </p:extLst>
  </p:cSld>
  <p:clrMapOvr>
    <a:masterClrMapping/>
  </p:clrMapOvr>
  <p:transition>
    <p:random/>
  </p:transition>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ítulo 1"/>
          <p:cNvSpPr txBox="1">
            <a:spLocks/>
          </p:cNvSpPr>
          <p:nvPr/>
        </p:nvSpPr>
        <p:spPr>
          <a:xfrm>
            <a:off x="2151363" y="836712"/>
            <a:ext cx="7889274" cy="90350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s-PE" b="1" dirty="0"/>
          </a:p>
        </p:txBody>
      </p:sp>
      <p:sp>
        <p:nvSpPr>
          <p:cNvPr id="4" name="Onda 3">
            <a:extLst>
              <a:ext uri="{FF2B5EF4-FFF2-40B4-BE49-F238E27FC236}">
                <a16:creationId xmlns:a16="http://schemas.microsoft.com/office/drawing/2014/main" xmlns="" id="{BBA40812-D34F-4C76-A588-BCA9A24D4CA6}"/>
              </a:ext>
            </a:extLst>
          </p:cNvPr>
          <p:cNvSpPr/>
          <p:nvPr/>
        </p:nvSpPr>
        <p:spPr>
          <a:xfrm>
            <a:off x="3909613" y="334851"/>
            <a:ext cx="4032448" cy="1254678"/>
          </a:xfrm>
          <a:prstGeom prst="wave">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dirty="0">
                <a:solidFill>
                  <a:schemeClr val="tx1"/>
                </a:solidFill>
              </a:rPr>
              <a:t>TERCERIZACION LABORAL</a:t>
            </a:r>
          </a:p>
          <a:p>
            <a:pPr algn="ctr"/>
            <a:r>
              <a:rPr lang="es-ES" sz="1100" dirty="0">
                <a:solidFill>
                  <a:schemeClr val="tx1"/>
                </a:solidFill>
              </a:rPr>
              <a:t>Ley </a:t>
            </a:r>
            <a:r>
              <a:rPr lang="es-ES" sz="1100" dirty="0" err="1">
                <a:solidFill>
                  <a:schemeClr val="tx1"/>
                </a:solidFill>
              </a:rPr>
              <a:t>N°</a:t>
            </a:r>
            <a:r>
              <a:rPr lang="es-ES" sz="1100" dirty="0">
                <a:solidFill>
                  <a:schemeClr val="tx1"/>
                </a:solidFill>
              </a:rPr>
              <a:t> 29245, </a:t>
            </a:r>
            <a:r>
              <a:rPr lang="es-ES" sz="1100" dirty="0" err="1">
                <a:solidFill>
                  <a:schemeClr val="tx1"/>
                </a:solidFill>
              </a:rPr>
              <a:t>Dec</a:t>
            </a:r>
            <a:r>
              <a:rPr lang="es-ES" sz="1100" dirty="0">
                <a:solidFill>
                  <a:schemeClr val="tx1"/>
                </a:solidFill>
              </a:rPr>
              <a:t>. </a:t>
            </a:r>
            <a:r>
              <a:rPr lang="es-ES" sz="1100" dirty="0" err="1">
                <a:solidFill>
                  <a:schemeClr val="tx1"/>
                </a:solidFill>
              </a:rPr>
              <a:t>Leg</a:t>
            </a:r>
            <a:r>
              <a:rPr lang="es-ES" sz="1100" dirty="0">
                <a:solidFill>
                  <a:schemeClr val="tx1"/>
                </a:solidFill>
              </a:rPr>
              <a:t>. </a:t>
            </a:r>
            <a:r>
              <a:rPr lang="es-ES" sz="1100" dirty="0" err="1">
                <a:solidFill>
                  <a:schemeClr val="tx1"/>
                </a:solidFill>
              </a:rPr>
              <a:t>N°</a:t>
            </a:r>
            <a:r>
              <a:rPr lang="es-ES" sz="1100" dirty="0">
                <a:solidFill>
                  <a:schemeClr val="tx1"/>
                </a:solidFill>
              </a:rPr>
              <a:t> 1038 y D.S. </a:t>
            </a:r>
            <a:r>
              <a:rPr lang="es-ES" sz="1100" dirty="0" err="1">
                <a:solidFill>
                  <a:schemeClr val="tx1"/>
                </a:solidFill>
              </a:rPr>
              <a:t>N°</a:t>
            </a:r>
            <a:r>
              <a:rPr lang="es-ES" sz="1100" dirty="0">
                <a:solidFill>
                  <a:schemeClr val="tx1"/>
                </a:solidFill>
              </a:rPr>
              <a:t> 006-2008-TR</a:t>
            </a:r>
            <a:endParaRPr lang="es-PE" sz="1100" dirty="0">
              <a:solidFill>
                <a:schemeClr val="tx1"/>
              </a:solidFill>
            </a:endParaRPr>
          </a:p>
        </p:txBody>
      </p:sp>
      <p:sp>
        <p:nvSpPr>
          <p:cNvPr id="7" name="Rectángulo: esquinas superiores, una redondeada y la otra cortada 6">
            <a:extLst>
              <a:ext uri="{FF2B5EF4-FFF2-40B4-BE49-F238E27FC236}">
                <a16:creationId xmlns:a16="http://schemas.microsoft.com/office/drawing/2014/main" xmlns="" id="{8D15B3AD-6A5D-4FE1-A330-13F9A2B5DF82}"/>
              </a:ext>
            </a:extLst>
          </p:cNvPr>
          <p:cNvSpPr/>
          <p:nvPr/>
        </p:nvSpPr>
        <p:spPr>
          <a:xfrm>
            <a:off x="1970469" y="1751112"/>
            <a:ext cx="8495172" cy="4702783"/>
          </a:xfrm>
          <a:prstGeom prst="snipRound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s-ES" sz="1200" b="1" dirty="0">
              <a:solidFill>
                <a:schemeClr val="tx1"/>
              </a:solidFill>
            </a:endParaRPr>
          </a:p>
          <a:p>
            <a:r>
              <a:rPr lang="es-ES" sz="1200" b="1" dirty="0">
                <a:solidFill>
                  <a:schemeClr val="tx1"/>
                </a:solidFill>
              </a:rPr>
              <a:t>CONCEPTO: La tercerización </a:t>
            </a:r>
            <a:r>
              <a:rPr lang="es-ES" sz="1200" i="1" dirty="0">
                <a:solidFill>
                  <a:schemeClr val="tx1"/>
                </a:solidFill>
              </a:rPr>
              <a:t> </a:t>
            </a:r>
            <a:r>
              <a:rPr lang="es-ES" sz="1200" dirty="0">
                <a:solidFill>
                  <a:schemeClr val="tx1"/>
                </a:solidFill>
              </a:rPr>
              <a:t>es una forma de organización empresarial por la que una empresa principal encarga el desarrollo de una o más partes de su actividad principal a una o más empresas </a:t>
            </a:r>
            <a:r>
              <a:rPr lang="es-ES" sz="1200" b="1" dirty="0" err="1">
                <a:solidFill>
                  <a:schemeClr val="tx1"/>
                </a:solidFill>
              </a:rPr>
              <a:t>tercerizadoras</a:t>
            </a:r>
            <a:r>
              <a:rPr lang="es-ES" sz="1200" dirty="0">
                <a:solidFill>
                  <a:schemeClr val="tx1"/>
                </a:solidFill>
              </a:rPr>
              <a:t> que le proveen de obras o servicios vinculados o integrados a la misma.</a:t>
            </a:r>
          </a:p>
          <a:p>
            <a:r>
              <a:rPr lang="es-ES" sz="1200" dirty="0">
                <a:solidFill>
                  <a:schemeClr val="tx1"/>
                </a:solidFill>
              </a:rPr>
              <a:t>Se puede definir también como la contratación de empresas para que desarrollen actividades especializadas u obras siempre que ellas asuman los servicios prestados por su cuenta y riesgo, cuenten con sus propios recursos financieros, técnicos o materiales, sean responsables por los resultados de sus actividades y sus trabajadores estén bajo su exclusiva subordinación.</a:t>
            </a:r>
          </a:p>
          <a:p>
            <a:endParaRPr lang="es-ES" sz="1200" dirty="0">
              <a:solidFill>
                <a:schemeClr val="tx1"/>
              </a:solidFill>
            </a:endParaRPr>
          </a:p>
          <a:p>
            <a:r>
              <a:rPr lang="es-ES" sz="1200" b="1" dirty="0">
                <a:solidFill>
                  <a:schemeClr val="tx1"/>
                </a:solidFill>
              </a:rPr>
              <a:t>CARACTERISTICAS</a:t>
            </a:r>
          </a:p>
          <a:p>
            <a:pPr marL="171450" indent="-171450">
              <a:buFont typeface="Arial" panose="020B0604020202020204" pitchFamily="34" charset="0"/>
              <a:buChar char="•"/>
            </a:pPr>
            <a:r>
              <a:rPr lang="es-ES" sz="1200" dirty="0">
                <a:solidFill>
                  <a:schemeClr val="tx1"/>
                </a:solidFill>
              </a:rPr>
              <a:t>No se exige a la empresa </a:t>
            </a:r>
            <a:r>
              <a:rPr lang="es-ES" sz="1200" dirty="0" err="1">
                <a:solidFill>
                  <a:schemeClr val="tx1"/>
                </a:solidFill>
              </a:rPr>
              <a:t>tercerizadora</a:t>
            </a:r>
            <a:r>
              <a:rPr lang="es-ES" sz="1200" dirty="0">
                <a:solidFill>
                  <a:schemeClr val="tx1"/>
                </a:solidFill>
              </a:rPr>
              <a:t> la pluralidad de clientes en caso de contratación con una micro o cuando exista pacto de exclusividad debidamente motivado.</a:t>
            </a:r>
          </a:p>
          <a:p>
            <a:pPr marL="171450" indent="-171450">
              <a:buFont typeface="Arial" panose="020B0604020202020204" pitchFamily="34" charset="0"/>
              <a:buChar char="•"/>
            </a:pPr>
            <a:r>
              <a:rPr lang="es-ES" sz="1200" dirty="0">
                <a:solidFill>
                  <a:schemeClr val="tx1"/>
                </a:solidFill>
              </a:rPr>
              <a:t>La empresa usuaria es solidariamente responsable del pago de beneficios económicos que pudiera adeudar la empresa </a:t>
            </a:r>
            <a:r>
              <a:rPr lang="es-ES" sz="1200" dirty="0" err="1">
                <a:solidFill>
                  <a:schemeClr val="tx1"/>
                </a:solidFill>
              </a:rPr>
              <a:t>tercerizadora</a:t>
            </a:r>
            <a:r>
              <a:rPr lang="es-ES" sz="1200" dirty="0">
                <a:solidFill>
                  <a:schemeClr val="tx1"/>
                </a:solidFill>
              </a:rPr>
              <a:t> a sus trabajadores, dicha responsabilidad solidaria se extiende hasta por 01 año.</a:t>
            </a:r>
          </a:p>
          <a:p>
            <a:pPr marL="171450" indent="-171450">
              <a:buFont typeface="Arial" panose="020B0604020202020204" pitchFamily="34" charset="0"/>
              <a:buChar char="•"/>
            </a:pPr>
            <a:r>
              <a:rPr lang="es-ES" sz="1200" dirty="0">
                <a:solidFill>
                  <a:schemeClr val="tx1"/>
                </a:solidFill>
              </a:rPr>
              <a:t>Hay obligación por parte de la empresa usuaria de informar a su personal (sindicato) y por escrito sobre la tercerización contratada.</a:t>
            </a:r>
          </a:p>
          <a:p>
            <a:pPr marL="171450" indent="-171450">
              <a:buFont typeface="Arial" panose="020B0604020202020204" pitchFamily="34" charset="0"/>
              <a:buChar char="•"/>
            </a:pPr>
            <a:r>
              <a:rPr lang="es-ES" sz="1200" dirty="0">
                <a:solidFill>
                  <a:schemeClr val="tx1"/>
                </a:solidFill>
              </a:rPr>
              <a:t>No existe límite porcentual alguno.</a:t>
            </a:r>
          </a:p>
          <a:p>
            <a:pPr marL="171450" indent="-171450">
              <a:buFont typeface="Arial" panose="020B0604020202020204" pitchFamily="34" charset="0"/>
              <a:buChar char="•"/>
            </a:pPr>
            <a:endParaRPr lang="es-ES" sz="1200" dirty="0">
              <a:solidFill>
                <a:schemeClr val="tx1"/>
              </a:solidFill>
            </a:endParaRPr>
          </a:p>
          <a:p>
            <a:pPr marL="171450" indent="-171450">
              <a:buFont typeface="Arial" panose="020B0604020202020204" pitchFamily="34" charset="0"/>
              <a:buChar char="•"/>
            </a:pPr>
            <a:endParaRPr lang="es-ES" sz="1200" dirty="0">
              <a:solidFill>
                <a:schemeClr val="tx1"/>
              </a:solidFill>
            </a:endParaRPr>
          </a:p>
        </p:txBody>
      </p:sp>
    </p:spTree>
    <p:extLst>
      <p:ext uri="{BB962C8B-B14F-4D97-AF65-F5344CB8AC3E}">
        <p14:creationId xmlns:p14="http://schemas.microsoft.com/office/powerpoint/2010/main" val="4198842351"/>
      </p:ext>
    </p:extLst>
  </p:cSld>
  <p:clrMapOvr>
    <a:masterClrMapping/>
  </p:clrMapOvr>
  <p:transition>
    <p:random/>
  </p:transition>
</p:sld>
</file>

<file path=ppt/theme/theme1.xml><?xml version="1.0" encoding="utf-8"?>
<a:theme xmlns:a="http://schemas.openxmlformats.org/drawingml/2006/main" name="Espiral">
  <a:themeElements>
    <a:clrScheme name="Espiral">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Espiral">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202</TotalTime>
  <Words>1875</Words>
  <Application>Microsoft Office PowerPoint</Application>
  <PresentationFormat>Panorámica</PresentationFormat>
  <Paragraphs>107</Paragraphs>
  <Slides>12</Slides>
  <Notes>5</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12</vt:i4>
      </vt:variant>
    </vt:vector>
  </HeadingPairs>
  <TitlesOfParts>
    <vt:vector size="18" baseType="lpstr">
      <vt:lpstr>Arial</vt:lpstr>
      <vt:lpstr>Calibri</vt:lpstr>
      <vt:lpstr>Century Gothic</vt:lpstr>
      <vt:lpstr>Times New Roman</vt:lpstr>
      <vt:lpstr>Wingdings 3</vt:lpstr>
      <vt:lpstr>Espiral</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UsuarioToshiba</dc:creator>
  <cp:lastModifiedBy>UsuarioToshiba</cp:lastModifiedBy>
  <cp:revision>11</cp:revision>
  <dcterms:created xsi:type="dcterms:W3CDTF">2020-08-23T20:27:17Z</dcterms:created>
  <dcterms:modified xsi:type="dcterms:W3CDTF">2020-08-23T23:49:56Z</dcterms:modified>
</cp:coreProperties>
</file>